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306" r:id="rId2"/>
    <p:sldId id="437" r:id="rId3"/>
    <p:sldId id="502" r:id="rId4"/>
    <p:sldId id="513" r:id="rId5"/>
    <p:sldId id="504" r:id="rId6"/>
    <p:sldId id="514" r:id="rId7"/>
    <p:sldId id="524" r:id="rId8"/>
    <p:sldId id="517" r:id="rId9"/>
    <p:sldId id="525" r:id="rId10"/>
    <p:sldId id="528" r:id="rId11"/>
    <p:sldId id="533" r:id="rId12"/>
    <p:sldId id="518" r:id="rId13"/>
    <p:sldId id="529" r:id="rId14"/>
    <p:sldId id="519" r:id="rId15"/>
    <p:sldId id="520" r:id="rId16"/>
    <p:sldId id="521" r:id="rId17"/>
    <p:sldId id="530" r:id="rId18"/>
    <p:sldId id="522" r:id="rId19"/>
    <p:sldId id="523" r:id="rId20"/>
    <p:sldId id="536" r:id="rId21"/>
    <p:sldId id="515" r:id="rId22"/>
    <p:sldId id="453" r:id="rId23"/>
    <p:sldId id="505" r:id="rId24"/>
    <p:sldId id="506" r:id="rId25"/>
    <p:sldId id="507" r:id="rId26"/>
    <p:sldId id="516" r:id="rId27"/>
    <p:sldId id="421" r:id="rId28"/>
  </p:sldIdLst>
  <p:sldSz cx="9144000" cy="6858000" type="screen4x3"/>
  <p:notesSz cx="6799263"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FFFF"/>
    <a:srgbClr val="33CC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5495" autoAdjust="0"/>
    <p:restoredTop sz="98479" autoAdjust="0"/>
  </p:normalViewPr>
  <p:slideViewPr>
    <p:cSldViewPr>
      <p:cViewPr>
        <p:scale>
          <a:sx n="75" d="100"/>
          <a:sy n="75" d="100"/>
        </p:scale>
        <p:origin x="-701" y="-230"/>
      </p:cViewPr>
      <p:guideLst>
        <p:guide orient="horz" pos="2160"/>
        <p:guide pos="2880"/>
      </p:guideLst>
    </p:cSldViewPr>
  </p:slideViewPr>
  <p:outlineViewPr>
    <p:cViewPr>
      <p:scale>
        <a:sx n="33" d="100"/>
        <a:sy n="33" d="100"/>
      </p:scale>
      <p:origin x="0" y="18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E99178EC-056B-447B-8331-A23241F310B7}" type="datetimeFigureOut">
              <a:rPr lang="zh-TW" altLang="en-US" smtClean="0"/>
              <a:pPr/>
              <a:t>2013/3/18</a:t>
            </a:fld>
            <a:endParaRPr lang="zh-TW" altLang="en-US"/>
          </a:p>
        </p:txBody>
      </p:sp>
      <p:sp>
        <p:nvSpPr>
          <p:cNvPr id="4" name="投影片圖像版面配置區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473E57FB-B2B4-44C5-BD4D-C6E9EF56A1AC}" type="slidenum">
              <a:rPr lang="zh-TW" altLang="en-US" smtClean="0"/>
              <a:pPr/>
              <a:t>‹#›</a:t>
            </a:fld>
            <a:endParaRPr lang="zh-TW" altLang="en-US"/>
          </a:p>
        </p:txBody>
      </p:sp>
    </p:spTree>
    <p:extLst>
      <p:ext uri="{BB962C8B-B14F-4D97-AF65-F5344CB8AC3E}">
        <p14:creationId xmlns:p14="http://schemas.microsoft.com/office/powerpoint/2010/main" val="334170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73E57FB-B2B4-44C5-BD4D-C6E9EF56A1AC}" type="slidenum">
              <a:rPr lang="zh-TW" altLang="en-US" smtClean="0"/>
              <a:pPr/>
              <a:t>1</a:t>
            </a:fld>
            <a:endParaRPr lang="zh-TW" altLang="en-US"/>
          </a:p>
        </p:txBody>
      </p:sp>
    </p:spTree>
    <p:extLst>
      <p:ext uri="{BB962C8B-B14F-4D97-AF65-F5344CB8AC3E}">
        <p14:creationId xmlns:p14="http://schemas.microsoft.com/office/powerpoint/2010/main" val="112975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即便已經有外部的 </a:t>
            </a:r>
            <a:r>
              <a:rPr lang="en-US" altLang="zh-TW" dirty="0" smtClean="0"/>
              <a:t>Knowledge </a:t>
            </a:r>
            <a:r>
              <a:rPr lang="zh-TW" altLang="en-US" dirty="0" smtClean="0"/>
              <a:t>輔助</a:t>
            </a:r>
            <a:r>
              <a:rPr lang="en-US" altLang="zh-TW" dirty="0" smtClean="0"/>
              <a:t>. </a:t>
            </a:r>
            <a:r>
              <a:rPr lang="zh-TW" altLang="en-US" dirty="0" smtClean="0"/>
              <a:t>但所對應到的還是有很多意思</a:t>
            </a:r>
            <a:endParaRPr lang="en-US" altLang="zh-TW" dirty="0" smtClean="0"/>
          </a:p>
          <a:p>
            <a:r>
              <a:rPr lang="zh-TW" altLang="en-US" dirty="0" smtClean="0"/>
              <a:t>哪一個是使用者真正想要 查詢意圖</a:t>
            </a:r>
            <a:endParaRPr lang="zh-TW" altLang="en-US" dirty="0"/>
          </a:p>
        </p:txBody>
      </p:sp>
      <p:sp>
        <p:nvSpPr>
          <p:cNvPr id="4" name="投影片編號版面配置區 3"/>
          <p:cNvSpPr>
            <a:spLocks noGrp="1"/>
          </p:cNvSpPr>
          <p:nvPr>
            <p:ph type="sldNum" sz="quarter" idx="10"/>
          </p:nvPr>
        </p:nvSpPr>
        <p:spPr/>
        <p:txBody>
          <a:bodyPr/>
          <a:lstStyle/>
          <a:p>
            <a:fld id="{473E57FB-B2B4-44C5-BD4D-C6E9EF56A1AC}" type="slidenum">
              <a:rPr lang="zh-TW" altLang="en-US" smtClean="0"/>
              <a:pPr/>
              <a:t>3</a:t>
            </a:fld>
            <a:endParaRPr lang="zh-TW" altLang="en-US"/>
          </a:p>
        </p:txBody>
      </p:sp>
    </p:spTree>
    <p:extLst>
      <p:ext uri="{BB962C8B-B14F-4D97-AF65-F5344CB8AC3E}">
        <p14:creationId xmlns:p14="http://schemas.microsoft.com/office/powerpoint/2010/main" val="188902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即便已經有外部的 </a:t>
            </a:r>
            <a:r>
              <a:rPr lang="en-US" altLang="zh-TW" dirty="0" smtClean="0"/>
              <a:t>Knowledge </a:t>
            </a:r>
            <a:r>
              <a:rPr lang="zh-TW" altLang="en-US" dirty="0" smtClean="0"/>
              <a:t>輔助</a:t>
            </a:r>
            <a:r>
              <a:rPr lang="en-US" altLang="zh-TW" dirty="0" smtClean="0"/>
              <a:t>. </a:t>
            </a:r>
            <a:r>
              <a:rPr lang="zh-TW" altLang="en-US" dirty="0" smtClean="0"/>
              <a:t>但所對應到的還是有很多意思</a:t>
            </a:r>
            <a:endParaRPr lang="en-US" altLang="zh-TW" dirty="0" smtClean="0"/>
          </a:p>
          <a:p>
            <a:r>
              <a:rPr lang="zh-TW" altLang="en-US" dirty="0" smtClean="0"/>
              <a:t>哪一個是使用者真正想要 查詢意圖</a:t>
            </a:r>
            <a:endParaRPr lang="zh-TW" altLang="en-US" dirty="0"/>
          </a:p>
        </p:txBody>
      </p:sp>
      <p:sp>
        <p:nvSpPr>
          <p:cNvPr id="4" name="投影片編號版面配置區 3"/>
          <p:cNvSpPr>
            <a:spLocks noGrp="1"/>
          </p:cNvSpPr>
          <p:nvPr>
            <p:ph type="sldNum" sz="quarter" idx="10"/>
          </p:nvPr>
        </p:nvSpPr>
        <p:spPr/>
        <p:txBody>
          <a:bodyPr/>
          <a:lstStyle/>
          <a:p>
            <a:fld id="{473E57FB-B2B4-44C5-BD4D-C6E9EF56A1AC}" type="slidenum">
              <a:rPr lang="zh-TW" altLang="en-US" smtClean="0"/>
              <a:pPr/>
              <a:t>4</a:t>
            </a:fld>
            <a:endParaRPr lang="zh-TW" altLang="en-US"/>
          </a:p>
        </p:txBody>
      </p:sp>
    </p:spTree>
    <p:extLst>
      <p:ext uri="{BB962C8B-B14F-4D97-AF65-F5344CB8AC3E}">
        <p14:creationId xmlns:p14="http://schemas.microsoft.com/office/powerpoint/2010/main" val="188902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73E57FB-B2B4-44C5-BD4D-C6E9EF56A1AC}" type="slidenum">
              <a:rPr lang="zh-TW" altLang="en-US" smtClean="0"/>
              <a:pPr/>
              <a:t>5</a:t>
            </a:fld>
            <a:endParaRPr lang="zh-TW" altLang="en-US"/>
          </a:p>
        </p:txBody>
      </p:sp>
    </p:spTree>
    <p:extLst>
      <p:ext uri="{BB962C8B-B14F-4D97-AF65-F5344CB8AC3E}">
        <p14:creationId xmlns:p14="http://schemas.microsoft.com/office/powerpoint/2010/main" val="199554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i="0" u="none" strike="noStrike" kern="1200" dirty="0" smtClean="0">
                <a:solidFill>
                  <a:schemeClr val="tx1"/>
                </a:solidFill>
                <a:effectLst/>
                <a:latin typeface="+mn-lt"/>
                <a:ea typeface="+mn-ea"/>
                <a:cs typeface="+mn-cs"/>
              </a:rPr>
              <a:t>%%L13 - Yahoo! Search Query Tiny Sample (41 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This dataset contains a random sample of 4496 queries posted to Yahoo's US search engine in January, 2009.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For privacy reasons, the query set contains only queries that have been asked by at least three different users and contain only letters of the English alphabet, sequences of numbers not longer than four numbers and punctuation characters.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The query set does not contain user information nor does it preserve temporal aspects of the query log.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 Total size for this dataset is 41K.</a:t>
            </a:r>
          </a:p>
          <a:p>
            <a:endParaRPr lang="zh-TW" altLang="en-US" dirty="0"/>
          </a:p>
        </p:txBody>
      </p:sp>
      <p:sp>
        <p:nvSpPr>
          <p:cNvPr id="4" name="投影片編號版面配置區 3"/>
          <p:cNvSpPr>
            <a:spLocks noGrp="1"/>
          </p:cNvSpPr>
          <p:nvPr>
            <p:ph type="sldNum" sz="quarter" idx="10"/>
          </p:nvPr>
        </p:nvSpPr>
        <p:spPr/>
        <p:txBody>
          <a:bodyPr/>
          <a:lstStyle/>
          <a:p>
            <a:fld id="{473E57FB-B2B4-44C5-BD4D-C6E9EF56A1AC}" type="slidenum">
              <a:rPr lang="zh-TW" altLang="en-US" smtClean="0"/>
              <a:pPr/>
              <a:t>9</a:t>
            </a:fld>
            <a:endParaRPr lang="zh-TW" altLang="en-US"/>
          </a:p>
        </p:txBody>
      </p:sp>
    </p:spTree>
    <p:extLst>
      <p:ext uri="{BB962C8B-B14F-4D97-AF65-F5344CB8AC3E}">
        <p14:creationId xmlns:p14="http://schemas.microsoft.com/office/powerpoint/2010/main" val="391695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73E57FB-B2B4-44C5-BD4D-C6E9EF56A1AC}" type="slidenum">
              <a:rPr lang="zh-TW" altLang="en-US" smtClean="0"/>
              <a:pPr/>
              <a:t>27</a:t>
            </a:fld>
            <a:endParaRPr lang="zh-TW" altLang="en-US"/>
          </a:p>
        </p:txBody>
      </p:sp>
    </p:spTree>
    <p:extLst>
      <p:ext uri="{BB962C8B-B14F-4D97-AF65-F5344CB8AC3E}">
        <p14:creationId xmlns:p14="http://schemas.microsoft.com/office/powerpoint/2010/main" val="175558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C06381C-D440-408A-BB50-BCD329E79653}" type="datetime1">
              <a:rPr lang="zh-TW" altLang="en-US" smtClean="0"/>
              <a:pPr/>
              <a:t>2013/3/18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42F1A16B-5E63-4F9A-88C7-FC4302190ACA}" type="datetime1">
              <a:rPr lang="zh-TW" altLang="en-US" smtClean="0"/>
              <a:pPr/>
              <a:t>2013/3/18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1D94626-4E93-4F9C-88C4-E2AF4A0A23ED}" type="datetime1">
              <a:rPr lang="zh-TW" altLang="en-US" smtClean="0"/>
              <a:pPr/>
              <a:t>2013/3/18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11F883C-0CED-4F7D-B952-921917724CB0}" type="datetime1">
              <a:rPr lang="zh-TW" altLang="en-US" smtClean="0"/>
              <a:pPr/>
              <a:t>2013/3/18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F657F670-1B84-49CC-8EB3-CD1700BB8EF4}" type="datetime1">
              <a:rPr lang="zh-TW" altLang="en-US" smtClean="0"/>
              <a:pPr/>
              <a:t>2013/3/18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939F7FF-81CF-42C3-9D9A-165F8DA23DED}" type="datetime1">
              <a:rPr lang="zh-TW" altLang="en-US" smtClean="0"/>
              <a:pPr/>
              <a:t>2013/3/18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A8ECD85-5C4B-4130-86D7-8B3829AB56E1}" type="datetime1">
              <a:rPr lang="zh-TW" altLang="en-US" smtClean="0"/>
              <a:pPr/>
              <a:t>2013/3/18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CE7D23-E5D3-4B65-BC04-904F3CFB8F39}" type="datetime1">
              <a:rPr lang="zh-TW" altLang="en-US" smtClean="0"/>
              <a:pPr/>
              <a:t>2013/3/18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DF921-A834-41D0-9948-D6B7C3993A65}" type="datetime1">
              <a:rPr lang="zh-TW" altLang="en-US" smtClean="0"/>
              <a:pPr/>
              <a:t>2013/3/18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59D30D0-7ADD-4CE9-85DE-7D9ED4727A24}" type="datetime1">
              <a:rPr lang="zh-TW" altLang="en-US" smtClean="0"/>
              <a:pPr/>
              <a:t>2013/3/18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C5565C7-69BA-46E4-99BD-A24F63D1CC7F}" type="datetime1">
              <a:rPr lang="zh-TW" altLang="en-US" smtClean="0"/>
              <a:pPr/>
              <a:t>2013/3/18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64DF5CE-B90E-4BEB-A7F9-3B66B3BA20E4}" type="datetime1">
              <a:rPr lang="zh-TW" altLang="en-US" smtClean="0"/>
              <a:pPr/>
              <a:t>2013/3/18</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3.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mpi-inf.mpg.de/yago-naga/yago/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Desktop/Yahoo%20Query%20Log/ydata-ysearch-tinysample-v1_0.t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39552" y="3505200"/>
            <a:ext cx="8424936" cy="3164160"/>
          </a:xfrm>
        </p:spPr>
        <p:txBody>
          <a:bodyPr>
            <a:normAutofit/>
          </a:bodyPr>
          <a:lstStyle/>
          <a:p>
            <a:pPr>
              <a:lnSpc>
                <a:spcPct val="130000"/>
              </a:lnSpc>
              <a:spcBef>
                <a:spcPts val="0"/>
              </a:spcBef>
            </a:pPr>
            <a:r>
              <a:rPr lang="en-US" altLang="zh-TW" b="1" dirty="0">
                <a:solidFill>
                  <a:schemeClr val="tx1"/>
                </a:solidFill>
                <a:latin typeface="Century Schoolbook" pitchFamily="18" charset="0"/>
                <a:ea typeface="標楷體" pitchFamily="65" charset="-120"/>
              </a:rPr>
              <a:t>Date :</a:t>
            </a:r>
            <a:r>
              <a:rPr lang="en-US" altLang="zh-TW" dirty="0" smtClean="0"/>
              <a:t> </a:t>
            </a:r>
            <a:r>
              <a:rPr lang="en-US" altLang="zh-TW" dirty="0" smtClean="0">
                <a:solidFill>
                  <a:schemeClr val="tx1"/>
                </a:solidFill>
                <a:latin typeface="Calibri" pitchFamily="34" charset="0"/>
                <a:ea typeface="標楷體" pitchFamily="65" charset="-120"/>
                <a:cs typeface="Calibri" pitchFamily="34" charset="0"/>
              </a:rPr>
              <a:t>2013/03/18</a:t>
            </a:r>
            <a:endParaRPr lang="en-US" altLang="zh-TW" dirty="0">
              <a:solidFill>
                <a:schemeClr val="tx1"/>
              </a:solidFill>
              <a:latin typeface="Calibri" pitchFamily="34" charset="0"/>
              <a:ea typeface="標楷體" pitchFamily="65" charset="-120"/>
              <a:cs typeface="Calibri" pitchFamily="34" charset="0"/>
            </a:endParaRPr>
          </a:p>
          <a:p>
            <a:pPr>
              <a:lnSpc>
                <a:spcPct val="130000"/>
              </a:lnSpc>
              <a:spcBef>
                <a:spcPts val="0"/>
              </a:spcBef>
            </a:pPr>
            <a:r>
              <a:rPr lang="en-US" altLang="zh-TW" b="1" dirty="0">
                <a:solidFill>
                  <a:schemeClr val="tx1"/>
                </a:solidFill>
                <a:latin typeface="Century Schoolbook" pitchFamily="18" charset="0"/>
                <a:ea typeface="標楷體" pitchFamily="65" charset="-120"/>
              </a:rPr>
              <a:t>Author :</a:t>
            </a:r>
            <a:r>
              <a:rPr lang="en-US" altLang="zh-TW" dirty="0" smtClean="0"/>
              <a:t> </a:t>
            </a:r>
            <a:r>
              <a:rPr lang="en-US" altLang="zh-TW" dirty="0">
                <a:solidFill>
                  <a:schemeClr val="tx1"/>
                </a:solidFill>
                <a:latin typeface="Calibri" pitchFamily="34" charset="0"/>
                <a:ea typeface="標楷體" pitchFamily="65" charset="-120"/>
                <a:cs typeface="Calibri" pitchFamily="34" charset="0"/>
              </a:rPr>
              <a:t>Jeffrey Pound, Alexander K. </a:t>
            </a:r>
            <a:r>
              <a:rPr lang="en-US" altLang="zh-TW" dirty="0" err="1" smtClean="0">
                <a:solidFill>
                  <a:schemeClr val="tx1"/>
                </a:solidFill>
                <a:latin typeface="Calibri" pitchFamily="34" charset="0"/>
                <a:ea typeface="標楷體" pitchFamily="65" charset="-120"/>
                <a:cs typeface="Calibri" pitchFamily="34" charset="0"/>
              </a:rPr>
              <a:t>Hudek</a:t>
            </a:r>
            <a:r>
              <a:rPr lang="en-US" altLang="zh-TW" dirty="0">
                <a:solidFill>
                  <a:schemeClr val="tx1"/>
                </a:solidFill>
                <a:latin typeface="Calibri" pitchFamily="34" charset="0"/>
                <a:ea typeface="標楷體" pitchFamily="65" charset="-120"/>
                <a:cs typeface="Calibri" pitchFamily="34" charset="0"/>
              </a:rPr>
              <a:t>, </a:t>
            </a:r>
            <a:r>
              <a:rPr lang="en-US" altLang="zh-TW" dirty="0" err="1">
                <a:solidFill>
                  <a:schemeClr val="tx1"/>
                </a:solidFill>
                <a:latin typeface="Calibri" pitchFamily="34" charset="0"/>
                <a:ea typeface="標楷體" pitchFamily="65" charset="-120"/>
                <a:cs typeface="Calibri" pitchFamily="34" charset="0"/>
              </a:rPr>
              <a:t>Ihab</a:t>
            </a:r>
            <a:r>
              <a:rPr lang="en-US" altLang="zh-TW" dirty="0">
                <a:solidFill>
                  <a:schemeClr val="tx1"/>
                </a:solidFill>
                <a:latin typeface="Calibri" pitchFamily="34" charset="0"/>
                <a:ea typeface="標楷體" pitchFamily="65" charset="-120"/>
                <a:cs typeface="Calibri" pitchFamily="34" charset="0"/>
              </a:rPr>
              <a:t> F. </a:t>
            </a:r>
            <a:r>
              <a:rPr lang="en-US" altLang="zh-TW" dirty="0" err="1" smtClean="0">
                <a:solidFill>
                  <a:schemeClr val="tx1"/>
                </a:solidFill>
                <a:latin typeface="Calibri" pitchFamily="34" charset="0"/>
                <a:ea typeface="標楷體" pitchFamily="65" charset="-120"/>
                <a:cs typeface="Calibri" pitchFamily="34" charset="0"/>
              </a:rPr>
              <a:t>Ilyas</a:t>
            </a:r>
            <a:r>
              <a:rPr lang="en-US" altLang="zh-TW" dirty="0" smtClean="0">
                <a:solidFill>
                  <a:schemeClr val="tx1"/>
                </a:solidFill>
                <a:latin typeface="Calibri" pitchFamily="34" charset="0"/>
                <a:ea typeface="標楷體" pitchFamily="65" charset="-120"/>
                <a:cs typeface="Calibri" pitchFamily="34" charset="0"/>
              </a:rPr>
              <a:t>, </a:t>
            </a:r>
          </a:p>
          <a:p>
            <a:pPr>
              <a:lnSpc>
                <a:spcPct val="130000"/>
              </a:lnSpc>
              <a:spcBef>
                <a:spcPts val="0"/>
              </a:spcBef>
            </a:pPr>
            <a:r>
              <a:rPr lang="en-US" altLang="zh-TW" dirty="0">
                <a:solidFill>
                  <a:schemeClr val="tx1"/>
                </a:solidFill>
                <a:latin typeface="Calibri" pitchFamily="34" charset="0"/>
                <a:ea typeface="標楷體" pitchFamily="65" charset="-120"/>
                <a:cs typeface="Calibri" pitchFamily="34" charset="0"/>
              </a:rPr>
              <a:t> 	</a:t>
            </a:r>
            <a:r>
              <a:rPr lang="en-US" altLang="zh-TW" dirty="0" smtClean="0">
                <a:solidFill>
                  <a:schemeClr val="tx1"/>
                </a:solidFill>
                <a:latin typeface="Calibri" pitchFamily="34" charset="0"/>
                <a:ea typeface="標楷體" pitchFamily="65" charset="-120"/>
                <a:cs typeface="Calibri" pitchFamily="34" charset="0"/>
              </a:rPr>
              <a:t>      Grant </a:t>
            </a:r>
            <a:r>
              <a:rPr lang="en-US" altLang="zh-TW" dirty="0">
                <a:solidFill>
                  <a:schemeClr val="tx1"/>
                </a:solidFill>
                <a:latin typeface="Calibri" pitchFamily="34" charset="0"/>
                <a:ea typeface="標楷體" pitchFamily="65" charset="-120"/>
                <a:cs typeface="Calibri" pitchFamily="34" charset="0"/>
              </a:rPr>
              <a:t>Weddell</a:t>
            </a:r>
          </a:p>
          <a:p>
            <a:pPr>
              <a:lnSpc>
                <a:spcPct val="130000"/>
              </a:lnSpc>
              <a:spcBef>
                <a:spcPts val="0"/>
              </a:spcBef>
            </a:pPr>
            <a:r>
              <a:rPr lang="en-US" altLang="zh-TW" b="1" dirty="0">
                <a:solidFill>
                  <a:schemeClr val="tx1"/>
                </a:solidFill>
                <a:latin typeface="Century Schoolbook" pitchFamily="18" charset="0"/>
                <a:ea typeface="標楷體" pitchFamily="65" charset="-120"/>
              </a:rPr>
              <a:t>Source : </a:t>
            </a:r>
            <a:r>
              <a:rPr lang="en-US" altLang="zh-TW" dirty="0" smtClean="0">
                <a:solidFill>
                  <a:schemeClr val="tx1"/>
                </a:solidFill>
                <a:latin typeface="Calibri" pitchFamily="34" charset="0"/>
                <a:ea typeface="標楷體" pitchFamily="65" charset="-120"/>
                <a:cs typeface="Calibri" pitchFamily="34" charset="0"/>
              </a:rPr>
              <a:t>CIKM’12</a:t>
            </a:r>
            <a:endParaRPr lang="en-US" altLang="zh-TW" dirty="0">
              <a:solidFill>
                <a:schemeClr val="tx1"/>
              </a:solidFill>
              <a:latin typeface="Calibri" pitchFamily="34" charset="0"/>
              <a:ea typeface="標楷體" pitchFamily="65" charset="-120"/>
              <a:cs typeface="Calibri" pitchFamily="34" charset="0"/>
            </a:endParaRPr>
          </a:p>
          <a:p>
            <a:pPr>
              <a:lnSpc>
                <a:spcPct val="130000"/>
              </a:lnSpc>
              <a:spcBef>
                <a:spcPts val="0"/>
              </a:spcBef>
            </a:pPr>
            <a:r>
              <a:rPr lang="en-US" altLang="zh-TW" b="1" dirty="0">
                <a:solidFill>
                  <a:schemeClr val="tx1"/>
                </a:solidFill>
                <a:latin typeface="Century Schoolbook" pitchFamily="18" charset="0"/>
                <a:ea typeface="標楷體" pitchFamily="65" charset="-120"/>
              </a:rPr>
              <a:t>Speaker :</a:t>
            </a:r>
            <a:r>
              <a:rPr lang="en-US" altLang="zh-TW" dirty="0" smtClean="0"/>
              <a:t> </a:t>
            </a:r>
            <a:r>
              <a:rPr lang="en-US" altLang="zh-TW" dirty="0" err="1">
                <a:solidFill>
                  <a:schemeClr val="tx1"/>
                </a:solidFill>
                <a:latin typeface="Calibri" pitchFamily="34" charset="0"/>
                <a:ea typeface="標楷體" pitchFamily="65" charset="-120"/>
                <a:cs typeface="Calibri" pitchFamily="34" charset="0"/>
              </a:rPr>
              <a:t>Er</a:t>
            </a:r>
            <a:r>
              <a:rPr lang="en-US" altLang="zh-TW" dirty="0">
                <a:solidFill>
                  <a:schemeClr val="tx1"/>
                </a:solidFill>
                <a:latin typeface="Calibri" pitchFamily="34" charset="0"/>
                <a:ea typeface="標楷體" pitchFamily="65" charset="-120"/>
                <a:cs typeface="Calibri" pitchFamily="34" charset="0"/>
              </a:rPr>
              <a:t>-Gang Liu</a:t>
            </a:r>
          </a:p>
          <a:p>
            <a:pPr>
              <a:lnSpc>
                <a:spcPct val="130000"/>
              </a:lnSpc>
              <a:spcBef>
                <a:spcPts val="0"/>
              </a:spcBef>
            </a:pPr>
            <a:r>
              <a:rPr lang="en-US" altLang="zh-TW" b="1" dirty="0">
                <a:solidFill>
                  <a:schemeClr val="tx1"/>
                </a:solidFill>
                <a:latin typeface="Century Schoolbook" pitchFamily="18" charset="0"/>
                <a:ea typeface="標楷體" pitchFamily="65" charset="-120"/>
              </a:rPr>
              <a:t>Advisor : </a:t>
            </a:r>
            <a:r>
              <a:rPr lang="en-US" altLang="zh-TW" dirty="0">
                <a:solidFill>
                  <a:schemeClr val="tx1"/>
                </a:solidFill>
                <a:latin typeface="Calibri" pitchFamily="34" charset="0"/>
                <a:ea typeface="標楷體" pitchFamily="65" charset="-120"/>
                <a:cs typeface="Calibri" pitchFamily="34" charset="0"/>
              </a:rPr>
              <a:t>Prof. </a:t>
            </a:r>
            <a:r>
              <a:rPr lang="en-US" altLang="zh-TW" dirty="0" err="1">
                <a:solidFill>
                  <a:schemeClr val="tx1"/>
                </a:solidFill>
                <a:latin typeface="Calibri" pitchFamily="34" charset="0"/>
                <a:ea typeface="標楷體" pitchFamily="65" charset="-120"/>
                <a:cs typeface="Calibri" pitchFamily="34" charset="0"/>
              </a:rPr>
              <a:t>Jia</a:t>
            </a:r>
            <a:r>
              <a:rPr lang="en-US" altLang="zh-TW" dirty="0">
                <a:solidFill>
                  <a:schemeClr val="tx1"/>
                </a:solidFill>
                <a:latin typeface="Calibri" pitchFamily="34" charset="0"/>
                <a:ea typeface="標楷體" pitchFamily="65" charset="-120"/>
                <a:cs typeface="Calibri" pitchFamily="34" charset="0"/>
              </a:rPr>
              <a:t>-Ling </a:t>
            </a:r>
            <a:r>
              <a:rPr lang="en-US" altLang="zh-TW" dirty="0" err="1" smtClean="0">
                <a:solidFill>
                  <a:schemeClr val="tx1"/>
                </a:solidFill>
                <a:latin typeface="Calibri" pitchFamily="34" charset="0"/>
                <a:ea typeface="標楷體" pitchFamily="65" charset="-120"/>
                <a:cs typeface="Calibri" pitchFamily="34" charset="0"/>
              </a:rPr>
              <a:t>Koh</a:t>
            </a:r>
            <a:endParaRPr lang="en-US" altLang="zh-TW" dirty="0">
              <a:solidFill>
                <a:schemeClr val="tx1"/>
              </a:solidFill>
              <a:latin typeface="Calibri" pitchFamily="34" charset="0"/>
              <a:ea typeface="標楷體" pitchFamily="65" charset="-120"/>
              <a:cs typeface="Calibri" pitchFamily="34"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a:t>
            </a:fld>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14637"/>
            <a:ext cx="8333903" cy="145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10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03" y="2276872"/>
            <a:ext cx="6439669" cy="68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標題 1"/>
          <p:cNvSpPr>
            <a:spLocks noGrp="1"/>
          </p:cNvSpPr>
          <p:nvPr>
            <p:ph type="title"/>
          </p:nvPr>
        </p:nvSpPr>
        <p:spPr>
          <a:xfrm>
            <a:off x="395536" y="476672"/>
            <a:ext cx="8229600" cy="648072"/>
          </a:xfrm>
        </p:spPr>
        <p:txBody>
          <a:bodyPr>
            <a:normAutofit/>
          </a:bodyPr>
          <a:lstStyle/>
          <a:p>
            <a:r>
              <a:rPr lang="en-US" altLang="zh-TW" sz="2800" b="1" dirty="0" smtClean="0">
                <a:latin typeface="Arial Rounded MT Bold" pitchFamily="34" charset="0"/>
              </a:rPr>
              <a:t>Baseline – term classification</a:t>
            </a:r>
            <a:endParaRPr lang="zh-TW" altLang="en-US" sz="2800" b="1" dirty="0">
              <a:latin typeface="Arial Rounded MT Bold" pitchFamily="34" charset="0"/>
            </a:endParaRPr>
          </a:p>
        </p:txBody>
      </p:sp>
      <p:sp>
        <p:nvSpPr>
          <p:cNvPr id="2" name="矩形 1"/>
          <p:cNvSpPr/>
          <p:nvPr/>
        </p:nvSpPr>
        <p:spPr>
          <a:xfrm>
            <a:off x="467544" y="1052736"/>
            <a:ext cx="7776864" cy="824008"/>
          </a:xfrm>
          <a:prstGeom prst="rect">
            <a:avLst/>
          </a:prstGeom>
        </p:spPr>
        <p:txBody>
          <a:bodyPr wrap="square">
            <a:spAutoFit/>
          </a:bodyPr>
          <a:lstStyle/>
          <a:p>
            <a:pPr marL="285750" indent="-285750">
              <a:lnSpc>
                <a:spcPct val="125000"/>
              </a:lnSpc>
              <a:buFont typeface="Arial" pitchFamily="34" charset="0"/>
              <a:buChar char="•"/>
            </a:pPr>
            <a:r>
              <a:rPr lang="en-US" altLang="zh-TW" sz="2000" dirty="0"/>
              <a:t>Trying a technique that directly classifies terms independently with semantic constructs. </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91" y="1844825"/>
            <a:ext cx="3802385" cy="42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文字方塊 8"/>
              <p:cNvSpPr txBox="1"/>
              <p:nvPr/>
            </p:nvSpPr>
            <p:spPr>
              <a:xfrm>
                <a:off x="554936" y="3140968"/>
                <a:ext cx="2864936" cy="369332"/>
              </a:xfrm>
              <a:prstGeom prst="rect">
                <a:avLst/>
              </a:prstGeom>
              <a:noFill/>
            </p:spPr>
            <p:txBody>
              <a:bodyPr wrap="square" rtlCol="0">
                <a:spAutoFit/>
              </a:bodyPr>
              <a:lstStyle/>
              <a:p>
                <a14:m>
                  <m:oMath xmlns:m="http://schemas.openxmlformats.org/officeDocument/2006/math">
                    <m:func>
                      <m:funcPr>
                        <m:ctrlPr>
                          <a:rPr lang="en-US" altLang="zh-TW" b="0" i="1" smtClean="0">
                            <a:latin typeface="Cambria Math"/>
                          </a:rPr>
                        </m:ctrlPr>
                      </m:funcPr>
                      <m:fName>
                        <m:r>
                          <m:rPr>
                            <m:sty m:val="p"/>
                          </m:rPr>
                          <a:rPr lang="en-US" altLang="zh-TW" b="0" i="0" smtClean="0">
                            <a:latin typeface="Cambria Math"/>
                          </a:rPr>
                          <m:t>Pr</m:t>
                        </m:r>
                      </m:fName>
                      <m:e>
                        <m:d>
                          <m:dPr>
                            <m:endChr m:val="|"/>
                            <m:ctrlPr>
                              <a:rPr lang="en-US" altLang="zh-TW" b="0" i="1" smtClean="0">
                                <a:latin typeface="Cambria Math"/>
                              </a:rPr>
                            </m:ctrlPr>
                          </m:dPr>
                          <m:e>
                            <m:r>
                              <a:rPr lang="en-US" altLang="zh-TW" b="0" i="1" smtClean="0">
                                <a:latin typeface="Cambria Math"/>
                              </a:rPr>
                              <m:t>𝑡𝑦𝑝𝑒</m:t>
                            </m:r>
                          </m:e>
                        </m:d>
                        <m:r>
                          <a:rPr lang="en-US" altLang="zh-TW" b="0" i="1" smtClean="0">
                            <a:latin typeface="Cambria Math"/>
                          </a:rPr>
                          <m:t> </m:t>
                        </m:r>
                        <m:r>
                          <a:rPr lang="en-US" altLang="zh-TW" b="0" i="1" smtClean="0">
                            <a:latin typeface="Cambria Math"/>
                          </a:rPr>
                          <m:t>𝑃𝑙𝑢𝑟𝑎𝑙</m:t>
                        </m:r>
                        <m:r>
                          <a:rPr lang="en-US" altLang="zh-TW" b="0" i="1" smtClean="0">
                            <a:latin typeface="Cambria Math"/>
                          </a:rPr>
                          <m:t> </m:t>
                        </m:r>
                        <m:r>
                          <a:rPr lang="en-US" altLang="zh-TW" b="0" i="1" smtClean="0">
                            <a:latin typeface="Cambria Math"/>
                          </a:rPr>
                          <m:t>𝑛𝑜𝑢𝑛</m:t>
                        </m:r>
                        <m:r>
                          <a:rPr lang="en-US" altLang="zh-TW" b="0" i="1" smtClean="0">
                            <a:latin typeface="Cambria Math"/>
                          </a:rPr>
                          <m:t>)= </m:t>
                        </m:r>
                      </m:e>
                    </m:func>
                    <m:r>
                      <a:rPr lang="zh-TW" altLang="en-US" b="0" i="1" smtClean="0">
                        <a:latin typeface="Cambria Math"/>
                      </a:rPr>
                      <m:t> </m:t>
                    </m:r>
                  </m:oMath>
                </a14:m>
                <a:r>
                  <a:rPr lang="en-US" altLang="zh-TW" dirty="0" smtClean="0"/>
                  <a:t> </a:t>
                </a:r>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554936" y="3140968"/>
                <a:ext cx="2864936" cy="369332"/>
              </a:xfrm>
              <a:prstGeom prst="rect">
                <a:avLst/>
              </a:prstGeom>
              <a:blipFill rotWithShape="1">
                <a:blip r:embed="rId4"/>
                <a:stretch>
                  <a:fillRect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3131840" y="2992017"/>
                <a:ext cx="2742417" cy="6784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a:rPr>
                          </m:ctrlPr>
                        </m:fPr>
                        <m:num>
                          <m:r>
                            <a:rPr lang="zh-TW" altLang="en-US" i="1" smtClean="0">
                              <a:latin typeface="Cambria Math"/>
                            </a:rPr>
                            <m:t>𝜎</m:t>
                          </m:r>
                          <m:d>
                            <m:dPr>
                              <m:ctrlPr>
                                <a:rPr lang="en-US" altLang="zh-TW" b="0" i="1" smtClean="0">
                                  <a:latin typeface="Cambria Math"/>
                                </a:rPr>
                              </m:ctrlPr>
                            </m:dPr>
                            <m:e>
                              <m:r>
                                <a:rPr lang="en-US" altLang="zh-TW" b="0" i="1" smtClean="0">
                                  <a:latin typeface="Cambria Math"/>
                                </a:rPr>
                                <m:t>𝑠𝑜𝑛𝑔𝑠</m:t>
                              </m:r>
                            </m:e>
                          </m:d>
                          <m:r>
                            <a:rPr lang="en-US" altLang="zh-TW" b="0" i="1" smtClean="0">
                              <a:latin typeface="Cambria Math"/>
                            </a:rPr>
                            <m:t>=</m:t>
                          </m:r>
                          <m:r>
                            <a:rPr lang="en-US" altLang="zh-TW" b="0" i="1" smtClean="0">
                              <a:latin typeface="Cambria Math"/>
                            </a:rPr>
                            <m:t>𝑡𝑦𝑝𝑒</m:t>
                          </m:r>
                        </m:num>
                        <m:den>
                          <m:r>
                            <a:rPr lang="zh-TW" altLang="en-US" b="0" i="1" smtClean="0">
                              <a:latin typeface="Cambria Math"/>
                            </a:rPr>
                            <m:t>𝜋</m:t>
                          </m:r>
                          <m:d>
                            <m:dPr>
                              <m:ctrlPr>
                                <a:rPr lang="en-US" altLang="zh-TW" b="0" i="1" smtClean="0">
                                  <a:latin typeface="Cambria Math"/>
                                </a:rPr>
                              </m:ctrlPr>
                            </m:dPr>
                            <m:e>
                              <m:r>
                                <a:rPr lang="en-US" altLang="zh-TW" b="0" i="1" smtClean="0">
                                  <a:latin typeface="Cambria Math"/>
                                </a:rPr>
                                <m:t>𝑠𝑜𝑛𝑔𝑠</m:t>
                              </m:r>
                            </m:e>
                          </m:d>
                          <m:r>
                            <a:rPr lang="en-US" altLang="zh-TW" b="0" i="1" smtClean="0">
                              <a:latin typeface="Cambria Math"/>
                            </a:rPr>
                            <m:t>=</m:t>
                          </m:r>
                          <m:r>
                            <a:rPr lang="en-US" altLang="zh-TW" b="0" i="1" smtClean="0">
                              <a:latin typeface="Cambria Math"/>
                            </a:rPr>
                            <m:t>𝑃𝑙𝑢𝑟𝑎𝑙</m:t>
                          </m:r>
                          <m:r>
                            <a:rPr lang="en-US" altLang="zh-TW" b="0" i="1" smtClean="0">
                              <a:latin typeface="Cambria Math"/>
                            </a:rPr>
                            <m:t> </m:t>
                          </m:r>
                          <m:r>
                            <a:rPr lang="en-US" altLang="zh-TW" b="0" i="1" smtClean="0">
                              <a:latin typeface="Cambria Math"/>
                            </a:rPr>
                            <m:t>𝑛𝑜𝑢𝑛</m:t>
                          </m:r>
                        </m:den>
                      </m:f>
                    </m:oMath>
                  </m:oMathPara>
                </a14:m>
                <a:endParaRPr lang="zh-TW" altLang="en-US"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3131840" y="2992017"/>
                <a:ext cx="2742417" cy="678455"/>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5796136" y="3007341"/>
                <a:ext cx="1659429"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m:t>
                      </m:r>
                      <m:r>
                        <a:rPr lang="zh-TW" altLang="en-US" b="0" i="1" smtClean="0">
                          <a:latin typeface="Cambria Math"/>
                        </a:rPr>
                        <m:t> </m:t>
                      </m:r>
                      <m:f>
                        <m:fPr>
                          <m:ctrlPr>
                            <a:rPr lang="en-US" altLang="zh-TW" i="1" smtClean="0">
                              <a:latin typeface="Cambria Math"/>
                            </a:rPr>
                          </m:ctrlPr>
                        </m:fPr>
                        <m:num>
                          <m:r>
                            <a:rPr lang="en-US" altLang="zh-TW" b="0" i="1" smtClean="0">
                              <a:latin typeface="Cambria Math"/>
                            </a:rPr>
                            <m:t>32</m:t>
                          </m:r>
                        </m:num>
                        <m:den>
                          <m:r>
                            <a:rPr lang="en-US" altLang="zh-TW" b="0" i="1" smtClean="0">
                              <a:latin typeface="Cambria Math"/>
                            </a:rPr>
                            <m:t>50</m:t>
                          </m:r>
                        </m:den>
                      </m:f>
                      <m:r>
                        <a:rPr lang="zh-TW" altLang="en-US" b="0" i="1" smtClean="0">
                          <a:latin typeface="Cambria Math"/>
                        </a:rPr>
                        <m:t> </m:t>
                      </m:r>
                      <m:r>
                        <a:rPr lang="en-US" altLang="zh-TW" b="0" i="1" smtClean="0">
                          <a:latin typeface="Cambria Math"/>
                        </a:rPr>
                        <m:t>=68</m:t>
                      </m:r>
                      <m:r>
                        <a:rPr lang="zh-TW" altLang="en-US" b="0" i="1" smtClean="0">
                          <a:latin typeface="Cambria Math"/>
                        </a:rPr>
                        <m:t> </m:t>
                      </m:r>
                      <m:r>
                        <a:rPr lang="en-US" altLang="zh-TW" b="0" i="1" smtClean="0">
                          <a:latin typeface="Cambria Math"/>
                        </a:rPr>
                        <m:t>%</m:t>
                      </m:r>
                    </m:oMath>
                  </m:oMathPara>
                </a14:m>
                <a:endParaRPr lang="zh-TW" altLang="en-US"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5796136" y="3007341"/>
                <a:ext cx="1659429" cy="612796"/>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551691" y="3835600"/>
                <a:ext cx="2864936" cy="369332"/>
              </a:xfrm>
              <a:prstGeom prst="rect">
                <a:avLst/>
              </a:prstGeom>
              <a:noFill/>
            </p:spPr>
            <p:txBody>
              <a:bodyPr wrap="square" rtlCol="0">
                <a:spAutoFit/>
              </a:bodyPr>
              <a:lstStyle/>
              <a:p>
                <a14:m>
                  <m:oMath xmlns:m="http://schemas.openxmlformats.org/officeDocument/2006/math">
                    <m:func>
                      <m:funcPr>
                        <m:ctrlPr>
                          <a:rPr lang="en-US" altLang="zh-TW" b="0" i="1" smtClean="0">
                            <a:latin typeface="Cambria Math"/>
                          </a:rPr>
                        </m:ctrlPr>
                      </m:funcPr>
                      <m:fName>
                        <m:r>
                          <m:rPr>
                            <m:sty m:val="p"/>
                          </m:rPr>
                          <a:rPr lang="en-US" altLang="zh-TW" b="0" i="0" smtClean="0">
                            <a:latin typeface="Cambria Math"/>
                          </a:rPr>
                          <m:t>Pr</m:t>
                        </m:r>
                      </m:fName>
                      <m:e>
                        <m:d>
                          <m:dPr>
                            <m:endChr m:val="|"/>
                            <m:ctrlPr>
                              <a:rPr lang="en-US" altLang="zh-TW" b="0" i="1" smtClean="0">
                                <a:latin typeface="Cambria Math"/>
                              </a:rPr>
                            </m:ctrlPr>
                          </m:dPr>
                          <m:e>
                            <m:r>
                              <a:rPr lang="en-US" altLang="zh-TW" b="0" i="1" smtClean="0">
                                <a:latin typeface="Cambria Math"/>
                              </a:rPr>
                              <m:t>𝑟𝑒𝑙</m:t>
                            </m:r>
                          </m:e>
                        </m:d>
                        <m:r>
                          <a:rPr lang="en-US" altLang="zh-TW" b="0" i="1" smtClean="0">
                            <a:latin typeface="Cambria Math"/>
                          </a:rPr>
                          <m:t> </m:t>
                        </m:r>
                        <m:r>
                          <a:rPr lang="en-US" altLang="zh-TW" b="0" i="1" smtClean="0">
                            <a:latin typeface="Cambria Math"/>
                          </a:rPr>
                          <m:t>𝑃𝑟𝑒𝑝𝑜𝑠𝑡𝑖𝑜𝑛</m:t>
                        </m:r>
                        <m:r>
                          <a:rPr lang="en-US" altLang="zh-TW" b="0" i="1" smtClean="0">
                            <a:latin typeface="Cambria Math"/>
                          </a:rPr>
                          <m:t>)= </m:t>
                        </m:r>
                      </m:e>
                    </m:func>
                    <m:r>
                      <a:rPr lang="zh-TW" altLang="en-US" b="0" i="1" smtClean="0">
                        <a:latin typeface="Cambria Math"/>
                      </a:rPr>
                      <m:t> </m:t>
                    </m:r>
                  </m:oMath>
                </a14:m>
                <a:r>
                  <a:rPr lang="en-US" altLang="zh-TW" dirty="0" smtClean="0"/>
                  <a:t> </a:t>
                </a:r>
                <a:endParaRPr lang="zh-TW" altLang="en-US"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551691" y="3835600"/>
                <a:ext cx="2864936" cy="369332"/>
              </a:xfrm>
              <a:prstGeom prst="rect">
                <a:avLst/>
              </a:prstGeom>
              <a:blipFill rotWithShape="1">
                <a:blip r:embed="rId7"/>
                <a:stretch>
                  <a:fillRect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2987824" y="3686649"/>
                <a:ext cx="2291909" cy="677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a:rPr>
                          </m:ctrlPr>
                        </m:fPr>
                        <m:num>
                          <m:r>
                            <a:rPr lang="zh-TW" altLang="en-US" i="1" smtClean="0">
                              <a:latin typeface="Cambria Math"/>
                            </a:rPr>
                            <m:t>𝜎</m:t>
                          </m:r>
                          <m:d>
                            <m:dPr>
                              <m:ctrlPr>
                                <a:rPr lang="en-US" altLang="zh-TW" b="0" i="1" smtClean="0">
                                  <a:latin typeface="Cambria Math"/>
                                </a:rPr>
                              </m:ctrlPr>
                            </m:dPr>
                            <m:e>
                              <m:r>
                                <a:rPr lang="en-US" altLang="zh-TW" b="0" i="1" smtClean="0">
                                  <a:latin typeface="Cambria Math"/>
                                </a:rPr>
                                <m:t>𝑏𝑦</m:t>
                              </m:r>
                            </m:e>
                          </m:d>
                          <m:r>
                            <a:rPr lang="en-US" altLang="zh-TW" b="0" i="1" smtClean="0">
                              <a:latin typeface="Cambria Math"/>
                            </a:rPr>
                            <m:t>=</m:t>
                          </m:r>
                          <m:r>
                            <a:rPr lang="en-US" altLang="zh-TW" b="0" i="1" smtClean="0">
                              <a:latin typeface="Cambria Math"/>
                            </a:rPr>
                            <m:t>𝑟𝑒𝑙</m:t>
                          </m:r>
                        </m:num>
                        <m:den>
                          <m:r>
                            <a:rPr lang="zh-TW" altLang="en-US" b="0" i="1" smtClean="0">
                              <a:latin typeface="Cambria Math"/>
                            </a:rPr>
                            <m:t>𝜋</m:t>
                          </m:r>
                          <m:d>
                            <m:dPr>
                              <m:ctrlPr>
                                <a:rPr lang="en-US" altLang="zh-TW" b="0" i="1" smtClean="0">
                                  <a:latin typeface="Cambria Math"/>
                                </a:rPr>
                              </m:ctrlPr>
                            </m:dPr>
                            <m:e>
                              <m:r>
                                <a:rPr lang="en-US" altLang="zh-TW" b="0" i="1" smtClean="0">
                                  <a:latin typeface="Cambria Math"/>
                                </a:rPr>
                                <m:t>𝑏𝑦</m:t>
                              </m:r>
                            </m:e>
                          </m:d>
                          <m:r>
                            <a:rPr lang="en-US" altLang="zh-TW" b="0" i="1" smtClean="0">
                              <a:latin typeface="Cambria Math"/>
                            </a:rPr>
                            <m:t>=</m:t>
                          </m:r>
                          <m:r>
                            <a:rPr lang="en-US" altLang="zh-TW" b="0" i="1" smtClean="0">
                              <a:latin typeface="Cambria Math"/>
                            </a:rPr>
                            <m:t>𝑃𝑟𝑒𝑝𝑜𝑠𝑡𝑖𝑜𝑛</m:t>
                          </m:r>
                        </m:den>
                      </m:f>
                    </m:oMath>
                  </m:oMathPara>
                </a14:m>
                <a:endParaRPr lang="zh-TW" altLang="en-US"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2987824" y="3686649"/>
                <a:ext cx="2291909" cy="677173"/>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p:cNvSpPr txBox="1"/>
              <p:nvPr/>
            </p:nvSpPr>
            <p:spPr>
              <a:xfrm>
                <a:off x="5220072" y="3701973"/>
                <a:ext cx="1963999"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m:t>
                      </m:r>
                      <m:r>
                        <a:rPr lang="zh-TW" altLang="en-US" b="0" i="1" smtClean="0">
                          <a:latin typeface="Cambria Math"/>
                        </a:rPr>
                        <m:t> </m:t>
                      </m:r>
                      <m:f>
                        <m:fPr>
                          <m:ctrlPr>
                            <a:rPr lang="en-US" altLang="zh-TW" i="1" smtClean="0">
                              <a:latin typeface="Cambria Math"/>
                            </a:rPr>
                          </m:ctrlPr>
                        </m:fPr>
                        <m:num>
                          <m:r>
                            <a:rPr lang="en-US" altLang="zh-TW" b="0" i="1" smtClean="0">
                              <a:latin typeface="Cambria Math"/>
                            </a:rPr>
                            <m:t>55</m:t>
                          </m:r>
                        </m:num>
                        <m:den>
                          <m:r>
                            <a:rPr lang="en-US" altLang="zh-TW" b="0" i="1" smtClean="0">
                              <a:latin typeface="Cambria Math"/>
                            </a:rPr>
                            <m:t>111</m:t>
                          </m:r>
                        </m:den>
                      </m:f>
                      <m:r>
                        <a:rPr lang="zh-TW" altLang="en-US" b="0" i="1" smtClean="0">
                          <a:latin typeface="Cambria Math"/>
                        </a:rPr>
                        <m:t> </m:t>
                      </m:r>
                      <m:r>
                        <a:rPr lang="en-US" altLang="zh-TW" b="0" i="1" smtClean="0">
                          <a:latin typeface="Cambria Math"/>
                        </a:rPr>
                        <m:t>=55.6</m:t>
                      </m:r>
                      <m:r>
                        <a:rPr lang="zh-TW" altLang="en-US" b="0" i="1" smtClean="0">
                          <a:latin typeface="Cambria Math"/>
                        </a:rPr>
                        <m:t> </m:t>
                      </m:r>
                      <m:r>
                        <a:rPr lang="en-US" altLang="zh-TW" b="0" i="1" smtClean="0">
                          <a:latin typeface="Cambria Math"/>
                        </a:rPr>
                        <m:t>%</m:t>
                      </m:r>
                    </m:oMath>
                  </m:oMathPara>
                </a14:m>
                <a:endParaRPr lang="zh-TW" altLang="en-US"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5220072" y="3701973"/>
                <a:ext cx="1963999" cy="616515"/>
              </a:xfrm>
              <a:prstGeom prst="rect">
                <a:avLst/>
              </a:prstGeom>
              <a:blipFill rotWithShape="1">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539552" y="4555680"/>
                <a:ext cx="2864936" cy="369332"/>
              </a:xfrm>
              <a:prstGeom prst="rect">
                <a:avLst/>
              </a:prstGeom>
              <a:noFill/>
            </p:spPr>
            <p:txBody>
              <a:bodyPr wrap="square" rtlCol="0">
                <a:spAutoFit/>
              </a:bodyPr>
              <a:lstStyle/>
              <a:p>
                <a14:m>
                  <m:oMath xmlns:m="http://schemas.openxmlformats.org/officeDocument/2006/math">
                    <m:func>
                      <m:funcPr>
                        <m:ctrlPr>
                          <a:rPr lang="en-US" altLang="zh-TW" b="0" i="1" smtClean="0">
                            <a:latin typeface="Cambria Math"/>
                          </a:rPr>
                        </m:ctrlPr>
                      </m:funcPr>
                      <m:fName>
                        <m:r>
                          <m:rPr>
                            <m:sty m:val="p"/>
                          </m:rPr>
                          <a:rPr lang="en-US" altLang="zh-TW" b="0" i="0" smtClean="0">
                            <a:latin typeface="Cambria Math"/>
                          </a:rPr>
                          <m:t>Pr</m:t>
                        </m:r>
                      </m:fName>
                      <m:e>
                        <m:d>
                          <m:dPr>
                            <m:endChr m:val="|"/>
                            <m:ctrlPr>
                              <a:rPr lang="en-US" altLang="zh-TW" b="0" i="1" smtClean="0">
                                <a:latin typeface="Cambria Math"/>
                              </a:rPr>
                            </m:ctrlPr>
                          </m:dPr>
                          <m:e>
                            <m:r>
                              <a:rPr lang="en-US" altLang="zh-TW" b="0" i="1" smtClean="0">
                                <a:latin typeface="Cambria Math"/>
                              </a:rPr>
                              <m:t>𝑒𝑛𝑡</m:t>
                            </m:r>
                          </m:e>
                        </m:d>
                        <m:r>
                          <a:rPr lang="en-US" altLang="zh-TW" b="0" i="1" smtClean="0">
                            <a:latin typeface="Cambria Math"/>
                          </a:rPr>
                          <m:t> </m:t>
                        </m:r>
                        <m:r>
                          <a:rPr lang="en-US" altLang="zh-TW" b="0" i="1" smtClean="0">
                            <a:latin typeface="Cambria Math"/>
                          </a:rPr>
                          <m:t>𝑃𝑟𝑜𝑝𝑒𝑟</m:t>
                        </m:r>
                        <m:r>
                          <a:rPr lang="en-US" altLang="zh-TW" b="0" i="1" smtClean="0">
                            <a:latin typeface="Cambria Math"/>
                          </a:rPr>
                          <m:t> </m:t>
                        </m:r>
                        <m:r>
                          <a:rPr lang="en-US" altLang="zh-TW" b="0" i="1" smtClean="0">
                            <a:latin typeface="Cambria Math"/>
                          </a:rPr>
                          <m:t>𝑛𝑜𝑢𝑛</m:t>
                        </m:r>
                        <m:r>
                          <a:rPr lang="en-US" altLang="zh-TW" b="0" i="1" smtClean="0">
                            <a:latin typeface="Cambria Math"/>
                          </a:rPr>
                          <m:t>)= </m:t>
                        </m:r>
                      </m:e>
                    </m:func>
                    <m:r>
                      <a:rPr lang="zh-TW" altLang="en-US" b="0" i="1" smtClean="0">
                        <a:latin typeface="Cambria Math"/>
                      </a:rPr>
                      <m:t> </m:t>
                    </m:r>
                  </m:oMath>
                </a14:m>
                <a:r>
                  <a:rPr lang="en-US" altLang="zh-TW" dirty="0" smtClean="0"/>
                  <a:t> </a:t>
                </a:r>
                <a:endParaRPr lang="zh-TW" altLang="en-US"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539552" y="4555680"/>
                <a:ext cx="2864936" cy="369332"/>
              </a:xfrm>
              <a:prstGeom prst="rect">
                <a:avLst/>
              </a:prstGeom>
              <a:blipFill rotWithShape="1">
                <a:blip r:embed="rId10"/>
                <a:stretch>
                  <a:fillRect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3116456" y="4406729"/>
                <a:ext cx="2624116" cy="6783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a:rPr>
                          </m:ctrlPr>
                        </m:fPr>
                        <m:num>
                          <m:r>
                            <a:rPr lang="zh-TW" altLang="en-US" i="1" smtClean="0">
                              <a:latin typeface="Cambria Math"/>
                            </a:rPr>
                            <m:t>𝜎</m:t>
                          </m:r>
                          <m:d>
                            <m:dPr>
                              <m:ctrlPr>
                                <a:rPr lang="en-US" altLang="zh-TW" b="0" i="1" smtClean="0">
                                  <a:latin typeface="Cambria Math"/>
                                </a:rPr>
                              </m:ctrlPr>
                            </m:dPr>
                            <m:e>
                              <m:r>
                                <a:rPr lang="en-US" altLang="zh-TW" b="0" i="1" smtClean="0">
                                  <a:latin typeface="Cambria Math"/>
                                </a:rPr>
                                <m:t>𝑗𝑖𝑚𝑖</m:t>
                              </m:r>
                            </m:e>
                          </m:d>
                          <m:r>
                            <a:rPr lang="en-US" altLang="zh-TW" b="0" i="1" smtClean="0">
                              <a:latin typeface="Cambria Math"/>
                            </a:rPr>
                            <m:t>=</m:t>
                          </m:r>
                          <m:r>
                            <a:rPr lang="en-US" altLang="zh-TW" b="0" i="1" smtClean="0">
                              <a:latin typeface="Cambria Math"/>
                            </a:rPr>
                            <m:t>𝑒𝑛𝑡</m:t>
                          </m:r>
                        </m:num>
                        <m:den>
                          <m:r>
                            <a:rPr lang="zh-TW" altLang="en-US" b="0" i="1" smtClean="0">
                              <a:latin typeface="Cambria Math"/>
                            </a:rPr>
                            <m:t>𝜋</m:t>
                          </m:r>
                          <m:d>
                            <m:dPr>
                              <m:ctrlPr>
                                <a:rPr lang="en-US" altLang="zh-TW" b="0" i="1" smtClean="0">
                                  <a:latin typeface="Cambria Math"/>
                                </a:rPr>
                              </m:ctrlPr>
                            </m:dPr>
                            <m:e>
                              <m:r>
                                <a:rPr lang="en-US" altLang="zh-TW" b="0" i="1" smtClean="0">
                                  <a:latin typeface="Cambria Math"/>
                                </a:rPr>
                                <m:t>𝑗𝑖𝑚𝑖</m:t>
                              </m:r>
                            </m:e>
                          </m:d>
                          <m:r>
                            <a:rPr lang="en-US" altLang="zh-TW" b="0" i="1" smtClean="0">
                              <a:latin typeface="Cambria Math"/>
                            </a:rPr>
                            <m:t>=</m:t>
                          </m:r>
                          <m:r>
                            <a:rPr lang="en-US" altLang="zh-TW" b="0" i="1" smtClean="0">
                              <a:latin typeface="Cambria Math"/>
                            </a:rPr>
                            <m:t>𝑃𝑟𝑜𝑝𝑒𝑟</m:t>
                          </m:r>
                          <m:r>
                            <a:rPr lang="en-US" altLang="zh-TW" b="0" i="1" smtClean="0">
                              <a:latin typeface="Cambria Math"/>
                            </a:rPr>
                            <m:t> </m:t>
                          </m:r>
                          <m:r>
                            <a:rPr lang="en-US" altLang="zh-TW" b="0" i="1" smtClean="0">
                              <a:latin typeface="Cambria Math"/>
                            </a:rPr>
                            <m:t>𝑛𝑜𝑢𝑛</m:t>
                          </m:r>
                        </m:den>
                      </m:f>
                    </m:oMath>
                  </m:oMathPara>
                </a14:m>
                <a:endParaRPr lang="zh-TW" altLang="en-US"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3116456" y="4406729"/>
                <a:ext cx="2624116" cy="678391"/>
              </a:xfrm>
              <a:prstGeom prst="rect">
                <a:avLst/>
              </a:prstGeom>
              <a:blipFill rotWithShape="1">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5780752" y="4422053"/>
                <a:ext cx="1787669"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m:t>
                      </m:r>
                      <m:r>
                        <a:rPr lang="zh-TW" altLang="en-US" b="0" i="1" smtClean="0">
                          <a:latin typeface="Cambria Math"/>
                        </a:rPr>
                        <m:t> </m:t>
                      </m:r>
                      <m:f>
                        <m:fPr>
                          <m:ctrlPr>
                            <a:rPr lang="en-US" altLang="zh-TW" i="1" smtClean="0">
                              <a:latin typeface="Cambria Math"/>
                            </a:rPr>
                          </m:ctrlPr>
                        </m:fPr>
                        <m:num>
                          <m:r>
                            <a:rPr lang="en-US" altLang="zh-TW" b="0" i="1" smtClean="0">
                              <a:latin typeface="Cambria Math"/>
                            </a:rPr>
                            <m:t>99</m:t>
                          </m:r>
                        </m:num>
                        <m:den>
                          <m:r>
                            <a:rPr lang="en-US" altLang="zh-TW" b="0" i="1" smtClean="0">
                              <a:latin typeface="Cambria Math"/>
                            </a:rPr>
                            <m:t>100</m:t>
                          </m:r>
                        </m:den>
                      </m:f>
                      <m:r>
                        <a:rPr lang="zh-TW" altLang="en-US" b="0" i="1" smtClean="0">
                          <a:latin typeface="Cambria Math"/>
                        </a:rPr>
                        <m:t> </m:t>
                      </m:r>
                      <m:r>
                        <a:rPr lang="en-US" altLang="zh-TW" b="0" i="1" smtClean="0">
                          <a:latin typeface="Cambria Math"/>
                        </a:rPr>
                        <m:t>=99</m:t>
                      </m:r>
                      <m:r>
                        <a:rPr lang="zh-TW" altLang="en-US" b="0" i="1" smtClean="0">
                          <a:latin typeface="Cambria Math"/>
                        </a:rPr>
                        <m:t> </m:t>
                      </m:r>
                      <m:r>
                        <a:rPr lang="en-US" altLang="zh-TW" b="0" i="1" smtClean="0">
                          <a:latin typeface="Cambria Math"/>
                        </a:rPr>
                        <m:t>%</m:t>
                      </m:r>
                    </m:oMath>
                  </m:oMathPara>
                </a14:m>
                <a:endParaRPr lang="zh-TW" altLang="en-US"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5780752" y="4422053"/>
                <a:ext cx="1787669" cy="612732"/>
              </a:xfrm>
              <a:prstGeom prst="rect">
                <a:avLst/>
              </a:prstGeom>
              <a:blipFill rotWithShape="1">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p:cNvSpPr txBox="1"/>
              <p:nvPr/>
            </p:nvSpPr>
            <p:spPr>
              <a:xfrm>
                <a:off x="539552" y="5205675"/>
                <a:ext cx="2864936" cy="369332"/>
              </a:xfrm>
              <a:prstGeom prst="rect">
                <a:avLst/>
              </a:prstGeom>
              <a:noFill/>
            </p:spPr>
            <p:txBody>
              <a:bodyPr wrap="square" rtlCol="0">
                <a:spAutoFit/>
              </a:bodyPr>
              <a:lstStyle/>
              <a:p>
                <a14:m>
                  <m:oMath xmlns:m="http://schemas.openxmlformats.org/officeDocument/2006/math">
                    <m:func>
                      <m:funcPr>
                        <m:ctrlPr>
                          <a:rPr lang="en-US" altLang="zh-TW" b="0" i="1" smtClean="0">
                            <a:latin typeface="Cambria Math"/>
                          </a:rPr>
                        </m:ctrlPr>
                      </m:funcPr>
                      <m:fName>
                        <m:r>
                          <m:rPr>
                            <m:sty m:val="p"/>
                          </m:rPr>
                          <a:rPr lang="en-US" altLang="zh-TW" b="0" i="0" smtClean="0">
                            <a:latin typeface="Cambria Math"/>
                          </a:rPr>
                          <m:t>Pr</m:t>
                        </m:r>
                      </m:fName>
                      <m:e>
                        <m:d>
                          <m:dPr>
                            <m:endChr m:val="|"/>
                            <m:ctrlPr>
                              <a:rPr lang="en-US" altLang="zh-TW" b="0" i="1" smtClean="0">
                                <a:latin typeface="Cambria Math"/>
                              </a:rPr>
                            </m:ctrlPr>
                          </m:dPr>
                          <m:e>
                            <m:r>
                              <a:rPr lang="en-US" altLang="zh-TW" b="0" i="1" smtClean="0">
                                <a:latin typeface="Cambria Math"/>
                              </a:rPr>
                              <m:t>𝑒𝑛𝑡</m:t>
                            </m:r>
                          </m:e>
                        </m:d>
                        <m:r>
                          <a:rPr lang="en-US" altLang="zh-TW" b="0" i="1" smtClean="0">
                            <a:latin typeface="Cambria Math"/>
                          </a:rPr>
                          <m:t> </m:t>
                        </m:r>
                        <m:r>
                          <a:rPr lang="en-US" altLang="zh-TW" b="0" i="1" smtClean="0">
                            <a:latin typeface="Cambria Math"/>
                          </a:rPr>
                          <m:t>𝑃𝑟𝑜𝑝𝑒𝑟</m:t>
                        </m:r>
                        <m:r>
                          <a:rPr lang="en-US" altLang="zh-TW" b="0" i="1" smtClean="0">
                            <a:latin typeface="Cambria Math"/>
                          </a:rPr>
                          <m:t> </m:t>
                        </m:r>
                        <m:r>
                          <a:rPr lang="en-US" altLang="zh-TW" b="0" i="1" smtClean="0">
                            <a:latin typeface="Cambria Math"/>
                          </a:rPr>
                          <m:t>𝑛𝑜𝑢𝑛</m:t>
                        </m:r>
                        <m:r>
                          <a:rPr lang="en-US" altLang="zh-TW" b="0" i="1" smtClean="0">
                            <a:latin typeface="Cambria Math"/>
                          </a:rPr>
                          <m:t>)= </m:t>
                        </m:r>
                      </m:e>
                    </m:func>
                    <m:r>
                      <a:rPr lang="zh-TW" altLang="en-US" b="0" i="1" smtClean="0">
                        <a:latin typeface="Cambria Math"/>
                      </a:rPr>
                      <m:t> </m:t>
                    </m:r>
                  </m:oMath>
                </a14:m>
                <a:r>
                  <a:rPr lang="en-US" altLang="zh-TW" dirty="0" smtClean="0"/>
                  <a:t> </a:t>
                </a:r>
                <a:endParaRPr lang="zh-TW" altLang="en-US"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539552" y="5205675"/>
                <a:ext cx="2864936" cy="369332"/>
              </a:xfrm>
              <a:prstGeom prst="rect">
                <a:avLst/>
              </a:prstGeom>
              <a:blipFill rotWithShape="1">
                <a:blip r:embed="rId13"/>
                <a:stretch>
                  <a:fillRect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文字方塊 22"/>
              <p:cNvSpPr txBox="1"/>
              <p:nvPr/>
            </p:nvSpPr>
            <p:spPr>
              <a:xfrm>
                <a:off x="3116456" y="5056724"/>
                <a:ext cx="3013325"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a:rPr>
                          </m:ctrlPr>
                        </m:fPr>
                        <m:num>
                          <m:r>
                            <a:rPr lang="zh-TW" altLang="en-US" i="1" smtClean="0">
                              <a:latin typeface="Cambria Math"/>
                            </a:rPr>
                            <m:t>𝜎</m:t>
                          </m:r>
                          <m:d>
                            <m:dPr>
                              <m:ctrlPr>
                                <a:rPr lang="en-US" altLang="zh-TW" b="0" i="1" smtClean="0">
                                  <a:latin typeface="Cambria Math"/>
                                </a:rPr>
                              </m:ctrlPr>
                            </m:dPr>
                            <m:e>
                              <m:r>
                                <a:rPr lang="en-US" altLang="zh-TW" b="0" i="1" smtClean="0">
                                  <a:latin typeface="Cambria Math"/>
                                </a:rPr>
                                <m:t>h𝑒𝑛𝑑𝑟𝑖𝑥</m:t>
                              </m:r>
                            </m:e>
                          </m:d>
                          <m:r>
                            <a:rPr lang="en-US" altLang="zh-TW" b="0" i="1" smtClean="0">
                              <a:latin typeface="Cambria Math"/>
                            </a:rPr>
                            <m:t>=</m:t>
                          </m:r>
                          <m:r>
                            <a:rPr lang="en-US" altLang="zh-TW" b="0" i="1" smtClean="0">
                              <a:latin typeface="Cambria Math"/>
                            </a:rPr>
                            <m:t>𝑒𝑛𝑡</m:t>
                          </m:r>
                        </m:num>
                        <m:den>
                          <m:r>
                            <a:rPr lang="zh-TW" altLang="en-US" b="0" i="1" smtClean="0">
                              <a:latin typeface="Cambria Math"/>
                            </a:rPr>
                            <m:t>𝜋</m:t>
                          </m:r>
                          <m:d>
                            <m:dPr>
                              <m:ctrlPr>
                                <a:rPr lang="en-US" altLang="zh-TW" b="0" i="1" smtClean="0">
                                  <a:latin typeface="Cambria Math"/>
                                </a:rPr>
                              </m:ctrlPr>
                            </m:dPr>
                            <m:e>
                              <m:r>
                                <a:rPr lang="en-US" altLang="zh-TW" b="0" i="1" smtClean="0">
                                  <a:latin typeface="Cambria Math"/>
                                </a:rPr>
                                <m:t>h𝑒𝑛𝑑𝑟𝑖𝑥</m:t>
                              </m:r>
                            </m:e>
                          </m:d>
                          <m:r>
                            <a:rPr lang="en-US" altLang="zh-TW" b="0" i="1" smtClean="0">
                              <a:latin typeface="Cambria Math"/>
                            </a:rPr>
                            <m:t>=</m:t>
                          </m:r>
                          <m:r>
                            <a:rPr lang="en-US" altLang="zh-TW" b="0" i="1" smtClean="0">
                              <a:latin typeface="Cambria Math"/>
                            </a:rPr>
                            <m:t>𝑃𝑟𝑜𝑝𝑒𝑟</m:t>
                          </m:r>
                          <m:r>
                            <a:rPr lang="en-US" altLang="zh-TW" b="0" i="1" smtClean="0">
                              <a:latin typeface="Cambria Math"/>
                            </a:rPr>
                            <m:t> </m:t>
                          </m:r>
                          <m:r>
                            <a:rPr lang="en-US" altLang="zh-TW" b="0" i="1" smtClean="0">
                              <a:latin typeface="Cambria Math"/>
                            </a:rPr>
                            <m:t>𝑛𝑜𝑢𝑛</m:t>
                          </m:r>
                        </m:den>
                      </m:f>
                    </m:oMath>
                  </m:oMathPara>
                </a14:m>
                <a:endParaRPr lang="zh-TW" altLang="en-US"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3116456" y="5056724"/>
                <a:ext cx="3013325" cy="676532"/>
              </a:xfrm>
              <a:prstGeom prst="rect">
                <a:avLst/>
              </a:prstGeom>
              <a:blipFill rotWithShape="1">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p:cNvSpPr txBox="1"/>
              <p:nvPr/>
            </p:nvSpPr>
            <p:spPr>
              <a:xfrm>
                <a:off x="5952683" y="5072048"/>
                <a:ext cx="1787669"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m:t>
                      </m:r>
                      <m:r>
                        <a:rPr lang="zh-TW" altLang="en-US" b="0" i="1" smtClean="0">
                          <a:latin typeface="Cambria Math"/>
                        </a:rPr>
                        <m:t> </m:t>
                      </m:r>
                      <m:f>
                        <m:fPr>
                          <m:ctrlPr>
                            <a:rPr lang="en-US" altLang="zh-TW" i="1" smtClean="0">
                              <a:latin typeface="Cambria Math"/>
                            </a:rPr>
                          </m:ctrlPr>
                        </m:fPr>
                        <m:num>
                          <m:r>
                            <a:rPr lang="en-US" altLang="zh-TW" b="0" i="1" smtClean="0">
                              <a:latin typeface="Cambria Math"/>
                            </a:rPr>
                            <m:t>99</m:t>
                          </m:r>
                        </m:num>
                        <m:den>
                          <m:r>
                            <a:rPr lang="en-US" altLang="zh-TW" b="0" i="1" smtClean="0">
                              <a:latin typeface="Cambria Math"/>
                            </a:rPr>
                            <m:t>100</m:t>
                          </m:r>
                        </m:den>
                      </m:f>
                      <m:r>
                        <a:rPr lang="zh-TW" altLang="en-US" b="0" i="1" smtClean="0">
                          <a:latin typeface="Cambria Math"/>
                        </a:rPr>
                        <m:t> </m:t>
                      </m:r>
                      <m:r>
                        <a:rPr lang="en-US" altLang="zh-TW" b="0" i="1" smtClean="0">
                          <a:latin typeface="Cambria Math"/>
                        </a:rPr>
                        <m:t>=99</m:t>
                      </m:r>
                      <m:r>
                        <a:rPr lang="zh-TW" altLang="en-US" b="0" i="1" smtClean="0">
                          <a:latin typeface="Cambria Math"/>
                        </a:rPr>
                        <m:t> </m:t>
                      </m:r>
                      <m:r>
                        <a:rPr lang="en-US" altLang="zh-TW" b="0" i="1" smtClean="0">
                          <a:latin typeface="Cambria Math"/>
                        </a:rPr>
                        <m:t>%</m:t>
                      </m:r>
                    </m:oMath>
                  </m:oMathPara>
                </a14:m>
                <a:endParaRPr lang="zh-TW" altLang="en-US"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5952683" y="5072048"/>
                <a:ext cx="1787669" cy="612732"/>
              </a:xfrm>
              <a:prstGeom prst="rect">
                <a:avLst/>
              </a:prstGeom>
              <a:blipFill rotWithShape="1">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539552" y="5877272"/>
                <a:ext cx="7560840" cy="369332"/>
              </a:xfrm>
              <a:prstGeom prst="rect">
                <a:avLst/>
              </a:prstGeom>
              <a:noFill/>
            </p:spPr>
            <p:txBody>
              <a:bodyPr wrap="square" rtlCol="0">
                <a:spAutoFit/>
              </a:bodyPr>
              <a:lstStyle/>
              <a:p>
                <a14:m>
                  <m:oMath xmlns:m="http://schemas.openxmlformats.org/officeDocument/2006/math">
                    <m:func>
                      <m:funcPr>
                        <m:ctrlPr>
                          <a:rPr lang="en-US" altLang="zh-TW" b="0" i="1" smtClean="0">
                            <a:latin typeface="Cambria Math"/>
                          </a:rPr>
                        </m:ctrlPr>
                      </m:funcPr>
                      <m:fName>
                        <m:r>
                          <m:rPr>
                            <m:sty m:val="p"/>
                          </m:rPr>
                          <a:rPr lang="en-US" altLang="zh-TW" b="0" i="0" smtClean="0">
                            <a:latin typeface="Cambria Math"/>
                          </a:rPr>
                          <m:t>Pr</m:t>
                        </m:r>
                      </m:fName>
                      <m:e>
                        <m:d>
                          <m:dPr>
                            <m:endChr m:val="|"/>
                            <m:ctrlPr>
                              <a:rPr lang="en-US" altLang="zh-TW" b="0" i="1" smtClean="0">
                                <a:latin typeface="Cambria Math"/>
                              </a:rPr>
                            </m:ctrlPr>
                          </m:dPr>
                          <m:e>
                            <m:r>
                              <a:rPr lang="en-US" altLang="zh-TW" i="1" smtClean="0">
                                <a:solidFill>
                                  <a:srgbClr val="FF0000"/>
                                </a:solidFill>
                                <a:latin typeface="Cambria Math"/>
                              </a:rPr>
                              <m:t>"</m:t>
                            </m:r>
                            <m:r>
                              <a:rPr lang="en-US" altLang="zh-TW" i="1" smtClean="0">
                                <a:solidFill>
                                  <a:srgbClr val="FF0000"/>
                                </a:solidFill>
                                <a:latin typeface="Cambria Math"/>
                              </a:rPr>
                              <m:t>𝑠𝑜𝑛𝑔𝑠</m:t>
                            </m:r>
                            <m:r>
                              <a:rPr lang="en-US" altLang="zh-TW" i="1">
                                <a:solidFill>
                                  <a:srgbClr val="FF0000"/>
                                </a:solidFill>
                                <a:latin typeface="Cambria Math"/>
                              </a:rPr>
                              <m:t>":</m:t>
                            </m:r>
                            <m:r>
                              <a:rPr lang="zh-TW" altLang="en-US" i="1">
                                <a:solidFill>
                                  <a:srgbClr val="FF0000"/>
                                </a:solidFill>
                                <a:latin typeface="Cambria Math"/>
                              </a:rPr>
                              <m:t>𝑡𝑦𝑝𝑒</m:t>
                            </m:r>
                            <m:r>
                              <a:rPr lang="zh-TW" altLang="en-US" i="1">
                                <a:solidFill>
                                  <a:srgbClr val="FF0000"/>
                                </a:solidFill>
                                <a:latin typeface="Cambria Math"/>
                              </a:rPr>
                              <m:t>  "</m:t>
                            </m:r>
                            <m:r>
                              <a:rPr lang="en-US" altLang="zh-TW" i="1">
                                <a:solidFill>
                                  <a:srgbClr val="FF0000"/>
                                </a:solidFill>
                                <a:latin typeface="Cambria Math"/>
                              </a:rPr>
                              <m:t>𝑏𝑦</m:t>
                            </m:r>
                            <m:r>
                              <a:rPr lang="en-US" altLang="zh-TW" i="1">
                                <a:solidFill>
                                  <a:srgbClr val="FF0000"/>
                                </a:solidFill>
                                <a:latin typeface="Cambria Math"/>
                              </a:rPr>
                              <m:t>":</m:t>
                            </m:r>
                            <m:r>
                              <a:rPr lang="zh-TW" altLang="en-US" i="1">
                                <a:solidFill>
                                  <a:srgbClr val="FF0000"/>
                                </a:solidFill>
                                <a:latin typeface="Cambria Math"/>
                              </a:rPr>
                              <m:t>𝑟𝑒𝑙</m:t>
                            </m:r>
                            <m:r>
                              <a:rPr lang="zh-TW" altLang="en-US" i="1">
                                <a:solidFill>
                                  <a:srgbClr val="FF0000"/>
                                </a:solidFill>
                                <a:latin typeface="Cambria Math"/>
                              </a:rPr>
                              <m:t>  "</m:t>
                            </m:r>
                            <m:r>
                              <a:rPr lang="zh-TW" altLang="en-US" i="1">
                                <a:solidFill>
                                  <a:srgbClr val="FF0000"/>
                                </a:solidFill>
                                <a:latin typeface="Cambria Math"/>
                              </a:rPr>
                              <m:t>𝑗𝑖𝑚𝑖</m:t>
                            </m:r>
                            <m:r>
                              <a:rPr lang="zh-TW" altLang="en-US" i="1">
                                <a:solidFill>
                                  <a:srgbClr val="FF0000"/>
                                </a:solidFill>
                                <a:latin typeface="Cambria Math"/>
                              </a:rPr>
                              <m:t> </m:t>
                            </m:r>
                            <m:r>
                              <a:rPr lang="en-US" altLang="zh-TW" i="1">
                                <a:solidFill>
                                  <a:srgbClr val="FF0000"/>
                                </a:solidFill>
                                <a:latin typeface="Cambria Math"/>
                              </a:rPr>
                              <m:t>h</m:t>
                            </m:r>
                            <m:r>
                              <a:rPr lang="zh-TW" altLang="en-US" i="1">
                                <a:solidFill>
                                  <a:srgbClr val="FF0000"/>
                                </a:solidFill>
                                <a:latin typeface="Cambria Math"/>
                              </a:rPr>
                              <m:t>𝑒𝑛𝑑𝑟𝑖𝑥</m:t>
                            </m:r>
                            <m:r>
                              <a:rPr lang="en-US" altLang="zh-TW" i="1">
                                <a:solidFill>
                                  <a:srgbClr val="FF0000"/>
                                </a:solidFill>
                                <a:latin typeface="Cambria Math"/>
                              </a:rPr>
                              <m:t>":</m:t>
                            </m:r>
                            <m:r>
                              <a:rPr lang="zh-TW" altLang="en-US" i="1">
                                <a:solidFill>
                                  <a:srgbClr val="FF0000"/>
                                </a:solidFill>
                                <a:latin typeface="Cambria Math"/>
                              </a:rPr>
                              <m:t>𝑒𝑛𝑡</m:t>
                            </m:r>
                            <m:r>
                              <a:rPr lang="zh-TW" altLang="en-US" i="1">
                                <a:solidFill>
                                  <a:srgbClr val="FF0000"/>
                                </a:solidFill>
                                <a:latin typeface="Cambria Math"/>
                              </a:rPr>
                              <m:t> </m:t>
                            </m:r>
                          </m:e>
                        </m:d>
                        <m:r>
                          <a:rPr lang="en-US" altLang="zh-TW" b="0" i="1" smtClean="0">
                            <a:latin typeface="Cambria Math"/>
                          </a:rPr>
                          <m:t> </m:t>
                        </m:r>
                        <m:r>
                          <a:rPr lang="en-US" altLang="zh-TW" b="0" i="1" smtClean="0">
                            <a:solidFill>
                              <a:srgbClr val="002060"/>
                            </a:solidFill>
                            <a:latin typeface="Cambria Math"/>
                          </a:rPr>
                          <m:t>𝑠𝑜𝑛𝑔𝑠</m:t>
                        </m:r>
                        <m:r>
                          <a:rPr lang="en-US" altLang="zh-TW" b="0" i="1" smtClean="0">
                            <a:solidFill>
                              <a:srgbClr val="002060"/>
                            </a:solidFill>
                            <a:latin typeface="Cambria Math"/>
                          </a:rPr>
                          <m:t> </m:t>
                        </m:r>
                        <m:r>
                          <a:rPr lang="en-US" altLang="zh-TW" b="0" i="1" smtClean="0">
                            <a:solidFill>
                              <a:srgbClr val="002060"/>
                            </a:solidFill>
                            <a:latin typeface="Cambria Math"/>
                          </a:rPr>
                          <m:t>𝑏𝑦</m:t>
                        </m:r>
                        <m:r>
                          <a:rPr lang="en-US" altLang="zh-TW" b="0" i="1" smtClean="0">
                            <a:solidFill>
                              <a:srgbClr val="002060"/>
                            </a:solidFill>
                            <a:latin typeface="Cambria Math"/>
                          </a:rPr>
                          <m:t> </m:t>
                        </m:r>
                        <m:r>
                          <a:rPr lang="en-US" altLang="zh-TW" b="0" i="1" smtClean="0">
                            <a:solidFill>
                              <a:srgbClr val="002060"/>
                            </a:solidFill>
                            <a:latin typeface="Cambria Math"/>
                          </a:rPr>
                          <m:t>𝑗𝑖𝑚𝑖</m:t>
                        </m:r>
                        <m:r>
                          <a:rPr lang="en-US" altLang="zh-TW" b="0" i="1" smtClean="0">
                            <a:solidFill>
                              <a:srgbClr val="002060"/>
                            </a:solidFill>
                            <a:latin typeface="Cambria Math"/>
                          </a:rPr>
                          <m:t> </m:t>
                        </m:r>
                        <m:r>
                          <a:rPr lang="en-US" altLang="zh-TW" b="0" i="1" smtClean="0">
                            <a:solidFill>
                              <a:srgbClr val="002060"/>
                            </a:solidFill>
                            <a:latin typeface="Cambria Math"/>
                          </a:rPr>
                          <m:t>h𝑒𝑛𝑑𝑟𝑖𝑥</m:t>
                        </m:r>
                        <m:r>
                          <a:rPr lang="en-US" altLang="zh-TW" b="0" i="1" smtClean="0">
                            <a:latin typeface="Cambria Math"/>
                          </a:rPr>
                          <m:t>)</m:t>
                        </m:r>
                      </m:e>
                    </m:func>
                    <m:r>
                      <a:rPr lang="zh-TW" altLang="en-US" b="0" i="1" smtClean="0">
                        <a:latin typeface="Cambria Math"/>
                      </a:rPr>
                      <m:t> </m:t>
                    </m:r>
                  </m:oMath>
                </a14:m>
                <a:r>
                  <a:rPr lang="en-US" altLang="zh-TW" dirty="0" smtClean="0"/>
                  <a:t> </a:t>
                </a:r>
                <a:endParaRPr lang="zh-TW" altLang="en-US"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539552" y="5877272"/>
                <a:ext cx="7560840" cy="369332"/>
              </a:xfrm>
              <a:prstGeom prst="rect">
                <a:avLst/>
              </a:prstGeom>
              <a:blipFill rotWithShape="1">
                <a:blip r:embed="rId16"/>
                <a:stretch>
                  <a:fillRect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470916" y="6237312"/>
                <a:ext cx="24449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=0.68 ∗0.556 ∗0.99</m:t>
                      </m:r>
                    </m:oMath>
                  </m:oMathPara>
                </a14:m>
                <a:endParaRPr lang="zh-TW" altLang="en-US"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470916" y="6237312"/>
                <a:ext cx="2444900" cy="369332"/>
              </a:xfrm>
              <a:prstGeom prst="rect">
                <a:avLst/>
              </a:prstGeom>
              <a:blipFill rotWithShape="1">
                <a:blip r:embed="rId1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9277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11</a:t>
            </a:fld>
            <a:endParaRPr lang="zh-TW" altLang="en-US"/>
          </a:p>
        </p:txBody>
      </p:sp>
      <p:sp>
        <p:nvSpPr>
          <p:cNvPr id="5" name="標題 1"/>
          <p:cNvSpPr>
            <a:spLocks noGrp="1"/>
          </p:cNvSpPr>
          <p:nvPr>
            <p:ph type="title"/>
          </p:nvPr>
        </p:nvSpPr>
        <p:spPr>
          <a:xfrm>
            <a:off x="395536" y="476672"/>
            <a:ext cx="8229600" cy="648072"/>
          </a:xfrm>
        </p:spPr>
        <p:txBody>
          <a:bodyPr>
            <a:normAutofit/>
          </a:bodyPr>
          <a:lstStyle/>
          <a:p>
            <a:r>
              <a:rPr lang="en-US" altLang="zh-TW" sz="2800" b="1" dirty="0" smtClean="0">
                <a:latin typeface="Arial Rounded MT Bold" pitchFamily="34" charset="0"/>
              </a:rPr>
              <a:t>Baseline – term classification</a:t>
            </a:r>
            <a:endParaRPr lang="zh-TW" altLang="en-US" sz="2800" b="1" dirty="0">
              <a:latin typeface="Arial Rounded MT Bold" pitchFamily="34"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06489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942" y="4509120"/>
            <a:ext cx="674340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225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990600"/>
          </a:xfrm>
        </p:spPr>
        <p:txBody>
          <a:bodyPr>
            <a:normAutofit/>
          </a:bodyPr>
          <a:lstStyle/>
          <a:p>
            <a:r>
              <a:rPr lang="en-US" altLang="zh-TW" sz="2800" b="1" dirty="0">
                <a:latin typeface="Arial Rounded MT Bold" pitchFamily="34" charset="0"/>
              </a:rPr>
              <a:t>Outline</a:t>
            </a:r>
            <a:endParaRPr lang="zh-TW" altLang="en-US" sz="2800" b="1" dirty="0">
              <a:latin typeface="Arial Rounded MT Bold" pitchFamily="34" charset="0"/>
            </a:endParaRPr>
          </a:p>
        </p:txBody>
      </p:sp>
      <p:sp>
        <p:nvSpPr>
          <p:cNvPr id="3" name="內容版面配置區 2"/>
          <p:cNvSpPr>
            <a:spLocks noGrp="1"/>
          </p:cNvSpPr>
          <p:nvPr>
            <p:ph idx="1"/>
          </p:nvPr>
        </p:nvSpPr>
        <p:spPr>
          <a:xfrm>
            <a:off x="179512" y="1484784"/>
            <a:ext cx="8892480" cy="5112568"/>
          </a:xfrm>
        </p:spPr>
        <p:txBody>
          <a:bodyPr>
            <a:normAutofit/>
          </a:bodyPr>
          <a:lstStyle/>
          <a:p>
            <a:r>
              <a:rPr lang="en-US" altLang="zh-TW" sz="2600" b="1" dirty="0">
                <a:solidFill>
                  <a:schemeClr val="bg1">
                    <a:lumMod val="65000"/>
                  </a:schemeClr>
                </a:solidFill>
                <a:latin typeface="Century Gothic" pitchFamily="34" charset="0"/>
              </a:rPr>
              <a:t>Introduction</a:t>
            </a:r>
          </a:p>
          <a:p>
            <a:r>
              <a:rPr lang="en-US" altLang="zh-TW" sz="2600" b="1" dirty="0">
                <a:latin typeface="Century Gothic" pitchFamily="34" charset="0"/>
              </a:rPr>
              <a:t>Query Segmentation &amp; Annotation</a:t>
            </a:r>
          </a:p>
          <a:p>
            <a:pPr lvl="1"/>
            <a:r>
              <a:rPr lang="en-US" altLang="zh-TW" sz="2200" b="1" dirty="0" smtClean="0">
                <a:solidFill>
                  <a:schemeClr val="bg1">
                    <a:lumMod val="65000"/>
                  </a:schemeClr>
                </a:solidFill>
                <a:latin typeface="Century Gothic" pitchFamily="34" charset="0"/>
              </a:rPr>
              <a:t>Baseline term classification</a:t>
            </a:r>
          </a:p>
          <a:p>
            <a:pPr lvl="1"/>
            <a:r>
              <a:rPr lang="en-US" altLang="zh-TW" sz="2200" b="1" dirty="0">
                <a:latin typeface="Century Gothic" pitchFamily="34" charset="0"/>
              </a:rPr>
              <a:t>CRF feature design</a:t>
            </a:r>
          </a:p>
          <a:p>
            <a:r>
              <a:rPr lang="en-US" altLang="zh-TW" sz="2600" b="1" dirty="0" smtClean="0">
                <a:solidFill>
                  <a:schemeClr val="bg1">
                    <a:lumMod val="65000"/>
                  </a:schemeClr>
                </a:solidFill>
                <a:latin typeface="Century Gothic" pitchFamily="34" charset="0"/>
              </a:rPr>
              <a:t>Structuring Annotated Queries</a:t>
            </a:r>
          </a:p>
          <a:p>
            <a:r>
              <a:rPr lang="en-US" altLang="zh-TW" sz="2600" b="1" dirty="0" smtClean="0">
                <a:solidFill>
                  <a:schemeClr val="bg1">
                    <a:lumMod val="65000"/>
                  </a:schemeClr>
                </a:solidFill>
                <a:latin typeface="Century Gothic" pitchFamily="34" charset="0"/>
              </a:rPr>
              <a:t>From Structures to KB Interpretations</a:t>
            </a:r>
          </a:p>
          <a:p>
            <a:r>
              <a:rPr lang="en-US" altLang="zh-TW" sz="2600" b="1" dirty="0" smtClean="0">
                <a:solidFill>
                  <a:schemeClr val="bg1">
                    <a:lumMod val="65000"/>
                  </a:schemeClr>
                </a:solidFill>
                <a:latin typeface="Century Gothic" pitchFamily="34" charset="0"/>
              </a:rPr>
              <a:t>Experiment</a:t>
            </a:r>
            <a:endParaRPr lang="en-US" altLang="zh-TW" sz="2600" b="1" dirty="0">
              <a:solidFill>
                <a:schemeClr val="bg1">
                  <a:lumMod val="65000"/>
                </a:schemeClr>
              </a:solidFill>
              <a:latin typeface="Century Gothic" pitchFamily="34" charset="0"/>
            </a:endParaRPr>
          </a:p>
          <a:p>
            <a:r>
              <a:rPr lang="en-US" altLang="zh-TW" sz="2600" b="1" dirty="0">
                <a:solidFill>
                  <a:schemeClr val="bg1">
                    <a:lumMod val="65000"/>
                  </a:schemeClr>
                </a:solidFill>
                <a:latin typeface="Century Gothic" pitchFamily="34" charset="0"/>
              </a:rPr>
              <a:t>Conclusion</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extLst>
      <p:ext uri="{BB962C8B-B14F-4D97-AF65-F5344CB8AC3E}">
        <p14:creationId xmlns:p14="http://schemas.microsoft.com/office/powerpoint/2010/main" val="3480054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55" y="4509120"/>
            <a:ext cx="64103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73DA0BB7-265A-403C-9275-D587AB510EDC}" type="slidenum">
              <a:rPr lang="zh-TW" altLang="en-US" smtClean="0"/>
              <a:pPr/>
              <a:t>13</a:t>
            </a:fld>
            <a:endParaRPr lang="zh-TW" altLang="en-US"/>
          </a:p>
        </p:txBody>
      </p:sp>
      <p:sp>
        <p:nvSpPr>
          <p:cNvPr id="5" name="標題 1"/>
          <p:cNvSpPr>
            <a:spLocks noGrp="1"/>
          </p:cNvSpPr>
          <p:nvPr>
            <p:ph type="title"/>
          </p:nvPr>
        </p:nvSpPr>
        <p:spPr>
          <a:xfrm>
            <a:off x="395536" y="476672"/>
            <a:ext cx="8229600" cy="648072"/>
          </a:xfrm>
        </p:spPr>
        <p:txBody>
          <a:bodyPr>
            <a:normAutofit/>
          </a:bodyPr>
          <a:lstStyle/>
          <a:p>
            <a:r>
              <a:rPr lang="en-US" altLang="zh-TW" sz="2800" b="1" dirty="0" smtClean="0">
                <a:latin typeface="Arial Rounded MT Bold" pitchFamily="34" charset="0"/>
              </a:rPr>
              <a:t>CRF model</a:t>
            </a:r>
            <a:endParaRPr lang="zh-TW" altLang="en-US" sz="2800" b="1" dirty="0">
              <a:latin typeface="Arial Rounded MT Bold" pitchFamily="34" charset="0"/>
            </a:endParaRPr>
          </a:p>
        </p:txBody>
      </p:sp>
      <p:sp>
        <p:nvSpPr>
          <p:cNvPr id="7" name="矩形 6"/>
          <p:cNvSpPr/>
          <p:nvPr/>
        </p:nvSpPr>
        <p:spPr>
          <a:xfrm>
            <a:off x="395536" y="1196752"/>
            <a:ext cx="8163643" cy="3262432"/>
          </a:xfrm>
          <a:prstGeom prst="rect">
            <a:avLst/>
          </a:prstGeom>
        </p:spPr>
        <p:txBody>
          <a:bodyPr wrap="square">
            <a:spAutoFit/>
          </a:bodyPr>
          <a:lstStyle/>
          <a:p>
            <a:pPr marL="285750" indent="-285750">
              <a:lnSpc>
                <a:spcPct val="120000"/>
              </a:lnSpc>
              <a:spcBef>
                <a:spcPts val="1200"/>
              </a:spcBef>
              <a:buFont typeface="Arial" pitchFamily="34" charset="0"/>
              <a:buChar char="•"/>
            </a:pPr>
            <a:r>
              <a:rPr lang="en-US" altLang="zh-TW" sz="2000" dirty="0" smtClean="0"/>
              <a:t>Paper‘s approach </a:t>
            </a:r>
            <a:r>
              <a:rPr lang="en-US" altLang="zh-TW" sz="2000" dirty="0"/>
              <a:t>to annotating queries exploits </a:t>
            </a:r>
            <a:endParaRPr lang="en-US" altLang="zh-TW" sz="2000" dirty="0" smtClean="0"/>
          </a:p>
          <a:p>
            <a:pPr marL="540000" indent="-285750">
              <a:spcBef>
                <a:spcPts val="1200"/>
              </a:spcBef>
              <a:buFont typeface="Wingdings" pitchFamily="2" charset="2"/>
              <a:buChar char="Ø"/>
            </a:pPr>
            <a:r>
              <a:rPr lang="en-US" altLang="zh-TW" sz="2000" dirty="0"/>
              <a:t>Q</a:t>
            </a:r>
            <a:r>
              <a:rPr lang="en-US" altLang="zh-TW" sz="2000" dirty="0" smtClean="0"/>
              <a:t>uery terms</a:t>
            </a:r>
            <a:endParaRPr lang="en-US" altLang="zh-TW" sz="2000" dirty="0"/>
          </a:p>
          <a:p>
            <a:pPr marL="540000" indent="-285750">
              <a:spcBef>
                <a:spcPts val="1200"/>
              </a:spcBef>
              <a:buFont typeface="Wingdings" pitchFamily="2" charset="2"/>
              <a:buChar char="Ø"/>
            </a:pPr>
            <a:r>
              <a:rPr lang="en-US" altLang="zh-TW" sz="2000" dirty="0" smtClean="0"/>
              <a:t>POS tags</a:t>
            </a:r>
          </a:p>
          <a:p>
            <a:pPr marL="540000" indent="-285750">
              <a:spcBef>
                <a:spcPts val="1200"/>
              </a:spcBef>
              <a:buFont typeface="Wingdings" pitchFamily="2" charset="2"/>
              <a:buChar char="Ø"/>
            </a:pPr>
            <a:r>
              <a:rPr lang="en-US" altLang="zh-TW" sz="2000" dirty="0"/>
              <a:t>S</a:t>
            </a:r>
            <a:r>
              <a:rPr lang="en-US" altLang="zh-TW" sz="2000" dirty="0" smtClean="0"/>
              <a:t>equential </a:t>
            </a:r>
            <a:r>
              <a:rPr lang="en-US" altLang="zh-TW" sz="2000" dirty="0"/>
              <a:t>relationships between terms </a:t>
            </a:r>
            <a:r>
              <a:rPr lang="en-US" altLang="zh-TW" sz="2000" dirty="0" smtClean="0"/>
              <a:t>and tags </a:t>
            </a:r>
          </a:p>
          <a:p>
            <a:pPr marL="285750" indent="-285750">
              <a:lnSpc>
                <a:spcPct val="120000"/>
              </a:lnSpc>
              <a:spcBef>
                <a:spcPts val="1200"/>
              </a:spcBef>
              <a:buFont typeface="Arial" pitchFamily="34" charset="0"/>
              <a:buChar char="•"/>
            </a:pPr>
            <a:r>
              <a:rPr lang="en-US" altLang="zh-TW" sz="2000" dirty="0" smtClean="0"/>
              <a:t>Basing </a:t>
            </a:r>
            <a:r>
              <a:rPr lang="en-US" altLang="zh-TW" sz="2000" dirty="0"/>
              <a:t>our CRF model on the design for noun-phrase </a:t>
            </a:r>
            <a:r>
              <a:rPr lang="en-US" altLang="zh-TW" sz="2000" dirty="0" smtClean="0"/>
              <a:t>detection.</a:t>
            </a:r>
          </a:p>
          <a:p>
            <a:pPr marL="285750" indent="-285750">
              <a:lnSpc>
                <a:spcPct val="120000"/>
              </a:lnSpc>
              <a:spcBef>
                <a:spcPts val="1200"/>
              </a:spcBef>
              <a:buFont typeface="Arial" pitchFamily="34" charset="0"/>
              <a:buChar char="•"/>
            </a:pPr>
            <a:r>
              <a:rPr lang="en-US" altLang="zh-TW" sz="2000" dirty="0" smtClean="0"/>
              <a:t>Labeling </a:t>
            </a:r>
            <a:r>
              <a:rPr lang="en-US" altLang="zh-TW" sz="2000" dirty="0"/>
              <a:t>each multi-term phrase in the training data with the begin and continue labels corresponding the phrase's semantic construct</a:t>
            </a:r>
            <a:r>
              <a:rPr lang="en-US" altLang="zh-TW" sz="2000" dirty="0" smtClean="0"/>
              <a:t>.</a:t>
            </a:r>
            <a:endParaRPr lang="en-US" altLang="zh-TW" sz="20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5" y="5054699"/>
            <a:ext cx="46482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22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a:p>
        </p:txBody>
      </p:sp>
      <p:sp>
        <p:nvSpPr>
          <p:cNvPr id="2" name="矩形 1"/>
          <p:cNvSpPr/>
          <p:nvPr/>
        </p:nvSpPr>
        <p:spPr>
          <a:xfrm>
            <a:off x="314152" y="1250608"/>
            <a:ext cx="8064896" cy="2776145"/>
          </a:xfrm>
          <a:prstGeom prst="rect">
            <a:avLst/>
          </a:prstGeom>
        </p:spPr>
        <p:txBody>
          <a:bodyPr wrap="square">
            <a:spAutoFit/>
          </a:bodyPr>
          <a:lstStyle/>
          <a:p>
            <a:pPr marL="285750" indent="-285750">
              <a:lnSpc>
                <a:spcPct val="120000"/>
              </a:lnSpc>
              <a:spcBef>
                <a:spcPts val="1200"/>
              </a:spcBef>
              <a:buFont typeface="Arial" pitchFamily="34" charset="0"/>
              <a:buChar char="•"/>
            </a:pPr>
            <a:r>
              <a:rPr lang="en-US" altLang="zh-TW" sz="2000" dirty="0" smtClean="0"/>
              <a:t>For </a:t>
            </a:r>
            <a:r>
              <a:rPr lang="en-US" altLang="zh-TW" sz="2000" dirty="0"/>
              <a:t>input position x</a:t>
            </a:r>
            <a:r>
              <a:rPr lang="en-US" altLang="zh-TW" sz="1200" dirty="0"/>
              <a:t>i</a:t>
            </a:r>
            <a:r>
              <a:rPr lang="en-US" altLang="zh-TW" sz="2000" dirty="0"/>
              <a:t> corresponding to query term q</a:t>
            </a:r>
            <a:r>
              <a:rPr lang="en-US" altLang="zh-TW" sz="1200" dirty="0"/>
              <a:t>i</a:t>
            </a:r>
            <a:r>
              <a:rPr lang="en-US" altLang="zh-TW" sz="2000" dirty="0"/>
              <a:t>, we </a:t>
            </a:r>
            <a:r>
              <a:rPr lang="en-US" altLang="zh-TW" sz="2000" dirty="0" smtClean="0"/>
              <a:t>define </a:t>
            </a:r>
            <a:r>
              <a:rPr lang="en-US" altLang="zh-TW" sz="2000" dirty="0"/>
              <a:t>a feature vector containing the following features: </a:t>
            </a:r>
          </a:p>
          <a:p>
            <a:pPr marL="540000" indent="-285750">
              <a:lnSpc>
                <a:spcPct val="120000"/>
              </a:lnSpc>
              <a:spcBef>
                <a:spcPts val="1200"/>
              </a:spcBef>
              <a:buFont typeface="Wingdings" pitchFamily="2" charset="2"/>
              <a:buChar char="Ø"/>
            </a:pPr>
            <a:r>
              <a:rPr lang="en-US" altLang="zh-TW" dirty="0" smtClean="0"/>
              <a:t>All </a:t>
            </a:r>
            <a:r>
              <a:rPr lang="en-US" altLang="zh-TW" dirty="0"/>
              <a:t>query terms and POS tags in a size five window around position x</a:t>
            </a:r>
            <a:r>
              <a:rPr lang="en-US" altLang="zh-TW" sz="1400" dirty="0"/>
              <a:t>i</a:t>
            </a:r>
            <a:r>
              <a:rPr lang="en-US" altLang="zh-TW" dirty="0"/>
              <a:t>; </a:t>
            </a:r>
          </a:p>
          <a:p>
            <a:pPr marL="540000" indent="-285750">
              <a:lnSpc>
                <a:spcPct val="120000"/>
              </a:lnSpc>
              <a:spcBef>
                <a:spcPts val="1200"/>
              </a:spcBef>
              <a:buFont typeface="Wingdings" pitchFamily="2" charset="2"/>
              <a:buChar char="Ø"/>
            </a:pPr>
            <a:r>
              <a:rPr lang="en-US" altLang="zh-TW" dirty="0" smtClean="0"/>
              <a:t>All </a:t>
            </a:r>
            <a:r>
              <a:rPr lang="en-US" altLang="zh-TW" dirty="0"/>
              <a:t>query term bigrams in a size three window;</a:t>
            </a:r>
          </a:p>
          <a:p>
            <a:pPr marL="540000" indent="-285750">
              <a:lnSpc>
                <a:spcPct val="120000"/>
              </a:lnSpc>
              <a:spcBef>
                <a:spcPts val="1200"/>
              </a:spcBef>
              <a:buFont typeface="Wingdings" pitchFamily="2" charset="2"/>
              <a:buChar char="Ø"/>
            </a:pPr>
            <a:r>
              <a:rPr lang="en-US" altLang="zh-TW" dirty="0" smtClean="0"/>
              <a:t>All </a:t>
            </a:r>
            <a:r>
              <a:rPr lang="en-US" altLang="zh-TW" dirty="0"/>
              <a:t>POS tag bigrams in a size five window;</a:t>
            </a:r>
          </a:p>
          <a:p>
            <a:pPr marL="540000" indent="-285750">
              <a:lnSpc>
                <a:spcPct val="120000"/>
              </a:lnSpc>
              <a:spcBef>
                <a:spcPts val="1200"/>
              </a:spcBef>
              <a:buFont typeface="Wingdings" pitchFamily="2" charset="2"/>
              <a:buChar char="Ø"/>
            </a:pPr>
            <a:r>
              <a:rPr lang="en-US" altLang="zh-TW" dirty="0" smtClean="0"/>
              <a:t>All </a:t>
            </a:r>
            <a:r>
              <a:rPr lang="en-US" altLang="zh-TW" dirty="0"/>
              <a:t>POS tag trigrams in a size five window</a:t>
            </a:r>
            <a:r>
              <a:rPr lang="en-US" altLang="zh-TW" dirty="0" smtClean="0"/>
              <a:t>.</a:t>
            </a:r>
            <a:endParaRPr lang="en-US" altLang="zh-TW" dirty="0"/>
          </a:p>
        </p:txBody>
      </p:sp>
      <p:sp>
        <p:nvSpPr>
          <p:cNvPr id="5" name="標題 1"/>
          <p:cNvSpPr>
            <a:spLocks noGrp="1"/>
          </p:cNvSpPr>
          <p:nvPr>
            <p:ph type="title"/>
          </p:nvPr>
        </p:nvSpPr>
        <p:spPr>
          <a:xfrm>
            <a:off x="395536" y="476672"/>
            <a:ext cx="8229600" cy="648072"/>
          </a:xfrm>
        </p:spPr>
        <p:txBody>
          <a:bodyPr>
            <a:normAutofit/>
          </a:bodyPr>
          <a:lstStyle/>
          <a:p>
            <a:r>
              <a:rPr lang="en-US" altLang="zh-TW" sz="2800" b="1" dirty="0" smtClean="0">
                <a:latin typeface="Arial Rounded MT Bold" pitchFamily="34" charset="0"/>
              </a:rPr>
              <a:t>CRF model</a:t>
            </a:r>
            <a:endParaRPr lang="zh-TW" altLang="en-US" sz="2800" b="1" dirty="0">
              <a:latin typeface="Arial Rounded MT Bold" pitchFamily="34" charset="0"/>
            </a:endParaRPr>
          </a:p>
        </p:txBody>
      </p:sp>
      <mc:AlternateContent xmlns:mc="http://schemas.openxmlformats.org/markup-compatibility/2006" xmlns:a14="http://schemas.microsoft.com/office/drawing/2010/main">
        <mc:Choice Requires="a14">
          <p:sp>
            <p:nvSpPr>
              <p:cNvPr id="3" name="矩形 2"/>
              <p:cNvSpPr/>
              <p:nvPr/>
            </p:nvSpPr>
            <p:spPr>
              <a:xfrm>
                <a:off x="395536" y="4293096"/>
                <a:ext cx="7056784"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zh-TW" b="0" i="1" smtClean="0">
                          <a:latin typeface="Cambria Math"/>
                        </a:rPr>
                        <m:t>    </m:t>
                      </m:r>
                      <m:r>
                        <a:rPr lang="en-US" altLang="zh-TW" b="0" i="1" smtClean="0">
                          <a:latin typeface="Cambria Math"/>
                        </a:rPr>
                        <m:t>𝑄𝑢𝑒𝑟𝑦</m:t>
                      </m:r>
                      <m:r>
                        <a:rPr lang="en-US" altLang="zh-TW" b="0" i="1" smtClean="0">
                          <a:latin typeface="Cambria Math"/>
                        </a:rPr>
                        <m:t> :          </m:t>
                      </m:r>
                      <m:r>
                        <a:rPr lang="en-US" altLang="zh-TW" i="1">
                          <a:latin typeface="Cambria Math"/>
                        </a:rPr>
                        <m:t>𝑠𝑜𝑛𝑔𝑠</m:t>
                      </m:r>
                      <m:r>
                        <a:rPr lang="en-US" altLang="zh-TW" i="1">
                          <a:latin typeface="Cambria Math"/>
                        </a:rPr>
                        <m:t>                   </m:t>
                      </m:r>
                      <m:r>
                        <a:rPr lang="en-US" altLang="zh-TW" i="1">
                          <a:latin typeface="Cambria Math"/>
                        </a:rPr>
                        <m:t>𝑏𝑦</m:t>
                      </m:r>
                      <m:r>
                        <a:rPr lang="en-US" altLang="zh-TW" b="0" i="1" smtClean="0">
                          <a:latin typeface="Cambria Math"/>
                        </a:rPr>
                        <m:t>                 </m:t>
                      </m:r>
                      <m:r>
                        <a:rPr lang="en-US" altLang="zh-TW" i="1">
                          <a:latin typeface="Cambria Math"/>
                        </a:rPr>
                        <m:t> </m:t>
                      </m:r>
                      <m:r>
                        <a:rPr lang="en-US" altLang="zh-TW" i="1">
                          <a:latin typeface="Cambria Math"/>
                        </a:rPr>
                        <m:t>𝑗𝑖𝑚𝑖</m:t>
                      </m:r>
                      <m:r>
                        <a:rPr lang="en-US" altLang="zh-TW" b="0" i="1" smtClean="0">
                          <a:latin typeface="Cambria Math"/>
                        </a:rPr>
                        <m:t>            </m:t>
                      </m:r>
                      <m:r>
                        <a:rPr lang="en-US" altLang="zh-TW" i="1">
                          <a:latin typeface="Cambria Math"/>
                        </a:rPr>
                        <m:t> </m:t>
                      </m:r>
                      <m:r>
                        <a:rPr lang="en-US" altLang="zh-TW" i="1">
                          <a:latin typeface="Cambria Math"/>
                        </a:rPr>
                        <m:t>h𝑒𝑛𝑑𝑟𝑖𝑥</m:t>
                      </m:r>
                    </m:oMath>
                  </m:oMathPara>
                </a14:m>
                <a:endParaRPr lang="zh-TW" altLang="en-US" dirty="0"/>
              </a:p>
            </p:txBody>
          </p:sp>
        </mc:Choice>
        <mc:Fallback xmlns="">
          <p:sp>
            <p:nvSpPr>
              <p:cNvPr id="3" name="矩形 2"/>
              <p:cNvSpPr>
                <a:spLocks noRot="1" noChangeAspect="1" noMove="1" noResize="1" noEditPoints="1" noAdjustHandles="1" noChangeArrowheads="1" noChangeShapeType="1" noTextEdit="1"/>
              </p:cNvSpPr>
              <p:nvPr/>
            </p:nvSpPr>
            <p:spPr>
              <a:xfrm>
                <a:off x="395536" y="4293096"/>
                <a:ext cx="7056784" cy="369332"/>
              </a:xfrm>
              <a:prstGeom prst="rect">
                <a:avLst/>
              </a:prstGeom>
              <a:blipFill rotWithShape="1">
                <a:blip r:embed="rId2"/>
                <a:stretch>
                  <a:fillRect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51520" y="4715852"/>
                <a:ext cx="676875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𝑃𝑂𝑆</m:t>
                      </m:r>
                      <m:r>
                        <a:rPr lang="en-US" altLang="zh-TW" b="0" i="1" smtClean="0">
                          <a:latin typeface="Cambria Math"/>
                        </a:rPr>
                        <m:t> </m:t>
                      </m:r>
                      <m:r>
                        <a:rPr lang="en-US" altLang="zh-TW" b="0" i="1" smtClean="0">
                          <a:latin typeface="Cambria Math"/>
                        </a:rPr>
                        <m:t>𝑇𝑎𝑔𝑠</m:t>
                      </m:r>
                      <m:r>
                        <a:rPr lang="en-US" altLang="zh-TW" b="0" i="1" smtClean="0">
                          <a:latin typeface="Cambria Math"/>
                        </a:rPr>
                        <m:t> :   </m:t>
                      </m:r>
                      <m:r>
                        <a:rPr lang="en-US" altLang="zh-TW" b="0" i="1" smtClean="0">
                          <a:latin typeface="Cambria Math"/>
                        </a:rPr>
                        <m:t>𝑃𝑙𝑢𝑟𝑎𝑙</m:t>
                      </m:r>
                      <m:r>
                        <a:rPr lang="en-US" altLang="zh-TW" b="0" i="1" smtClean="0">
                          <a:latin typeface="Cambria Math"/>
                        </a:rPr>
                        <m:t> </m:t>
                      </m:r>
                      <m:r>
                        <a:rPr lang="en-US" altLang="zh-TW" b="0" i="1" smtClean="0">
                          <a:latin typeface="Cambria Math"/>
                        </a:rPr>
                        <m:t>𝑛𝑜𝑢𝑛</m:t>
                      </m:r>
                      <m:r>
                        <a:rPr lang="en-US" altLang="zh-TW" b="0" i="1" smtClean="0">
                          <a:latin typeface="Cambria Math"/>
                        </a:rPr>
                        <m:t> , </m:t>
                      </m:r>
                      <m:r>
                        <a:rPr lang="en-US" altLang="zh-TW" b="0" i="1" smtClean="0">
                          <a:latin typeface="Cambria Math"/>
                        </a:rPr>
                        <m:t>𝑃𝑟𝑒𝑝𝑜𝑠𝑡𝑖𝑜𝑛</m:t>
                      </m:r>
                      <m:r>
                        <a:rPr lang="en-US" altLang="zh-TW" b="0" i="1" smtClean="0">
                          <a:latin typeface="Cambria Math"/>
                        </a:rPr>
                        <m:t> , </m:t>
                      </m:r>
                      <m:r>
                        <a:rPr lang="en-US" altLang="zh-TW" b="0" i="1" smtClean="0">
                          <a:latin typeface="Cambria Math"/>
                        </a:rPr>
                        <m:t>𝑃𝑙𝑢𝑟𝑎𝑙</m:t>
                      </m:r>
                      <m:r>
                        <a:rPr lang="en-US" altLang="zh-TW" b="0" i="1" smtClean="0">
                          <a:latin typeface="Cambria Math"/>
                        </a:rPr>
                        <m:t> </m:t>
                      </m:r>
                      <m:r>
                        <a:rPr lang="en-US" altLang="zh-TW" b="0" i="1" smtClean="0">
                          <a:latin typeface="Cambria Math"/>
                        </a:rPr>
                        <m:t>𝑛𝑜𝑢𝑛</m:t>
                      </m:r>
                      <m:r>
                        <a:rPr lang="en-US" altLang="zh-TW" b="0" i="1" smtClean="0">
                          <a:latin typeface="Cambria Math"/>
                        </a:rPr>
                        <m:t> , </m:t>
                      </m:r>
                      <m:r>
                        <a:rPr lang="en-US" altLang="zh-TW" b="0" i="1" smtClean="0">
                          <a:latin typeface="Cambria Math"/>
                        </a:rPr>
                        <m:t>𝑃𝑙𝑢𝑟𝑎𝑙</m:t>
                      </m:r>
                      <m:r>
                        <a:rPr lang="en-US" altLang="zh-TW" b="0" i="1" smtClean="0">
                          <a:latin typeface="Cambria Math"/>
                        </a:rPr>
                        <m:t> </m:t>
                      </m:r>
                      <m:r>
                        <a:rPr lang="en-US" altLang="zh-TW" b="0" i="1" smtClean="0">
                          <a:latin typeface="Cambria Math"/>
                        </a:rPr>
                        <m:t>𝑛𝑜𝑢𝑛</m:t>
                      </m:r>
                    </m:oMath>
                  </m:oMathPara>
                </a14:m>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251520" y="4715852"/>
                <a:ext cx="6768752" cy="369332"/>
              </a:xfrm>
              <a:prstGeom prst="rect">
                <a:avLst/>
              </a:prstGeom>
              <a:blipFill rotWithShape="1">
                <a:blip r:embed="rId3"/>
                <a:stretch>
                  <a:fillRect b="-15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76599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990600"/>
          </a:xfrm>
        </p:spPr>
        <p:txBody>
          <a:bodyPr>
            <a:normAutofit/>
          </a:bodyPr>
          <a:lstStyle/>
          <a:p>
            <a:r>
              <a:rPr lang="en-US" altLang="zh-TW" sz="2800" b="1" dirty="0">
                <a:latin typeface="Arial Rounded MT Bold" pitchFamily="34" charset="0"/>
              </a:rPr>
              <a:t>Outline</a:t>
            </a:r>
            <a:endParaRPr lang="zh-TW" altLang="en-US" sz="2800" b="1" dirty="0">
              <a:latin typeface="Arial Rounded MT Bold" pitchFamily="34" charset="0"/>
            </a:endParaRPr>
          </a:p>
        </p:txBody>
      </p:sp>
      <p:sp>
        <p:nvSpPr>
          <p:cNvPr id="3" name="內容版面配置區 2"/>
          <p:cNvSpPr>
            <a:spLocks noGrp="1"/>
          </p:cNvSpPr>
          <p:nvPr>
            <p:ph idx="1"/>
          </p:nvPr>
        </p:nvSpPr>
        <p:spPr>
          <a:xfrm>
            <a:off x="179512" y="1484784"/>
            <a:ext cx="8892480" cy="5112568"/>
          </a:xfrm>
        </p:spPr>
        <p:txBody>
          <a:bodyPr>
            <a:normAutofit/>
          </a:bodyPr>
          <a:lstStyle/>
          <a:p>
            <a:r>
              <a:rPr lang="en-US" altLang="zh-TW" sz="2600" b="1" dirty="0">
                <a:solidFill>
                  <a:schemeClr val="bg1">
                    <a:lumMod val="65000"/>
                  </a:schemeClr>
                </a:solidFill>
                <a:latin typeface="Century Gothic" pitchFamily="34" charset="0"/>
              </a:rPr>
              <a:t>Introduction</a:t>
            </a:r>
          </a:p>
          <a:p>
            <a:r>
              <a:rPr lang="en-US" altLang="zh-TW" sz="2600" b="1" dirty="0" smtClean="0">
                <a:solidFill>
                  <a:schemeClr val="bg1">
                    <a:lumMod val="65000"/>
                  </a:schemeClr>
                </a:solidFill>
                <a:latin typeface="Century Gothic" pitchFamily="34" charset="0"/>
              </a:rPr>
              <a:t>Query Segmentation &amp; Annotation</a:t>
            </a:r>
          </a:p>
          <a:p>
            <a:pPr lvl="1"/>
            <a:r>
              <a:rPr lang="en-US" altLang="zh-TW" sz="2200" b="1" dirty="0" smtClean="0">
                <a:solidFill>
                  <a:schemeClr val="bg1">
                    <a:lumMod val="65000"/>
                  </a:schemeClr>
                </a:solidFill>
                <a:latin typeface="Century Gothic" pitchFamily="34" charset="0"/>
              </a:rPr>
              <a:t>Baseline term classification</a:t>
            </a:r>
          </a:p>
          <a:p>
            <a:pPr lvl="1"/>
            <a:r>
              <a:rPr lang="en-US" altLang="zh-TW" sz="2200" b="1" dirty="0">
                <a:solidFill>
                  <a:schemeClr val="bg1">
                    <a:lumMod val="65000"/>
                  </a:schemeClr>
                </a:solidFill>
                <a:latin typeface="Century Gothic" pitchFamily="34" charset="0"/>
              </a:rPr>
              <a:t>CRF feature design</a:t>
            </a:r>
          </a:p>
          <a:p>
            <a:r>
              <a:rPr lang="en-US" altLang="zh-TW" sz="2600" b="1" dirty="0">
                <a:latin typeface="Century Gothic" pitchFamily="34" charset="0"/>
              </a:rPr>
              <a:t>Structuring Annotated Queries</a:t>
            </a:r>
          </a:p>
          <a:p>
            <a:r>
              <a:rPr lang="en-US" altLang="zh-TW" sz="2600" b="1" dirty="0" smtClean="0">
                <a:solidFill>
                  <a:schemeClr val="bg1">
                    <a:lumMod val="65000"/>
                  </a:schemeClr>
                </a:solidFill>
                <a:latin typeface="Century Gothic" pitchFamily="34" charset="0"/>
              </a:rPr>
              <a:t>From Structures to KB Interpretations</a:t>
            </a:r>
          </a:p>
          <a:p>
            <a:r>
              <a:rPr lang="en-US" altLang="zh-TW" sz="2600" b="1" dirty="0" smtClean="0">
                <a:solidFill>
                  <a:schemeClr val="bg1">
                    <a:lumMod val="65000"/>
                  </a:schemeClr>
                </a:solidFill>
                <a:latin typeface="Century Gothic" pitchFamily="34" charset="0"/>
              </a:rPr>
              <a:t>Experiment</a:t>
            </a:r>
            <a:endParaRPr lang="en-US" altLang="zh-TW" sz="2600" b="1" dirty="0">
              <a:solidFill>
                <a:schemeClr val="bg1">
                  <a:lumMod val="65000"/>
                </a:schemeClr>
              </a:solidFill>
              <a:latin typeface="Century Gothic" pitchFamily="34" charset="0"/>
            </a:endParaRPr>
          </a:p>
          <a:p>
            <a:r>
              <a:rPr lang="en-US" altLang="zh-TW" sz="2600" b="1" dirty="0">
                <a:solidFill>
                  <a:schemeClr val="bg1">
                    <a:lumMod val="65000"/>
                  </a:schemeClr>
                </a:solidFill>
                <a:latin typeface="Century Gothic" pitchFamily="34" charset="0"/>
              </a:rPr>
              <a:t>Conclusion</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15</a:t>
            </a:fld>
            <a:endParaRPr lang="zh-TW" altLang="en-US"/>
          </a:p>
        </p:txBody>
      </p:sp>
    </p:spTree>
    <p:extLst>
      <p:ext uri="{BB962C8B-B14F-4D97-AF65-F5344CB8AC3E}">
        <p14:creationId xmlns:p14="http://schemas.microsoft.com/office/powerpoint/2010/main" val="1592751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16</a:t>
            </a:fld>
            <a:endParaRPr lang="zh-TW"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31404"/>
            <a:ext cx="62198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標題 1"/>
          <p:cNvSpPr>
            <a:spLocks noGrp="1"/>
          </p:cNvSpPr>
          <p:nvPr>
            <p:ph type="title"/>
          </p:nvPr>
        </p:nvSpPr>
        <p:spPr>
          <a:xfrm>
            <a:off x="395536" y="548680"/>
            <a:ext cx="8229600" cy="648072"/>
          </a:xfrm>
        </p:spPr>
        <p:txBody>
          <a:bodyPr>
            <a:normAutofit/>
          </a:bodyPr>
          <a:lstStyle/>
          <a:p>
            <a:r>
              <a:rPr lang="en-US" altLang="zh-TW" sz="2800" b="1" dirty="0" smtClean="0">
                <a:latin typeface="Arial Rounded MT Bold" pitchFamily="34" charset="0"/>
              </a:rPr>
              <a:t>Structuring </a:t>
            </a:r>
            <a:r>
              <a:rPr lang="en-US" altLang="zh-TW" sz="2800" b="1" dirty="0">
                <a:latin typeface="Arial Rounded MT Bold" pitchFamily="34" charset="0"/>
              </a:rPr>
              <a:t>Annotated </a:t>
            </a:r>
            <a:r>
              <a:rPr lang="en-US" altLang="zh-TW" sz="2800" b="1" dirty="0" smtClean="0">
                <a:latin typeface="Arial Rounded MT Bold" pitchFamily="34" charset="0"/>
              </a:rPr>
              <a:t>Queries</a:t>
            </a:r>
            <a:endParaRPr lang="zh-TW" altLang="en-US" sz="2800" b="1" dirty="0">
              <a:latin typeface="Arial Rounded MT Bold"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84" y="4581128"/>
            <a:ext cx="71374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23528" y="2713563"/>
            <a:ext cx="8280920" cy="1723549"/>
          </a:xfrm>
          <a:prstGeom prst="rect">
            <a:avLst/>
          </a:prstGeom>
        </p:spPr>
        <p:txBody>
          <a:bodyPr wrap="square">
            <a:spAutoFit/>
          </a:bodyPr>
          <a:lstStyle/>
          <a:p>
            <a:pPr marL="285750" indent="-285750">
              <a:lnSpc>
                <a:spcPct val="120000"/>
              </a:lnSpc>
              <a:spcBef>
                <a:spcPts val="1200"/>
              </a:spcBef>
              <a:buFont typeface="Arial" pitchFamily="34" charset="0"/>
              <a:buChar char="•"/>
            </a:pPr>
            <a:r>
              <a:rPr lang="en-US" altLang="zh-TW" sz="2000" dirty="0"/>
              <a:t>Using the semantic summary as a high level representation of the annotated query</a:t>
            </a:r>
            <a:r>
              <a:rPr lang="en-US" altLang="zh-TW" sz="2000" dirty="0" smtClean="0"/>
              <a:t>.</a:t>
            </a:r>
          </a:p>
          <a:p>
            <a:pPr marL="285750" indent="-285750">
              <a:lnSpc>
                <a:spcPct val="120000"/>
              </a:lnSpc>
              <a:spcBef>
                <a:spcPts val="1200"/>
              </a:spcBef>
              <a:buFont typeface="Arial" pitchFamily="34" charset="0"/>
              <a:buChar char="•"/>
            </a:pPr>
            <a:r>
              <a:rPr lang="en-US" altLang="zh-TW" sz="2000" dirty="0" smtClean="0"/>
              <a:t>Directly </a:t>
            </a:r>
            <a:r>
              <a:rPr lang="en-US" altLang="zh-TW" sz="2000" dirty="0"/>
              <a:t>estimate </a:t>
            </a:r>
            <a:r>
              <a:rPr lang="en-US" altLang="zh-TW" sz="2000" dirty="0" err="1" smtClean="0"/>
              <a:t>Pr</a:t>
            </a:r>
            <a:r>
              <a:rPr lang="en-US" altLang="zh-TW" sz="2000" dirty="0" smtClean="0"/>
              <a:t>(T | AQ</a:t>
            </a:r>
            <a:r>
              <a:rPr lang="en-US" altLang="zh-TW" sz="2000" dirty="0"/>
              <a:t>) from labeled training </a:t>
            </a:r>
            <a:r>
              <a:rPr lang="en-US" altLang="zh-TW" sz="2000" dirty="0" smtClean="0"/>
              <a:t>examples in </a:t>
            </a:r>
            <a:r>
              <a:rPr lang="en-US" altLang="zh-TW" sz="2000" dirty="0"/>
              <a:t>our query log from the </a:t>
            </a:r>
            <a:r>
              <a:rPr lang="en-US" altLang="zh-TW" sz="2000" dirty="0" smtClean="0"/>
              <a:t>definition </a:t>
            </a:r>
            <a:r>
              <a:rPr lang="en-US" altLang="zh-TW" sz="2000" dirty="0"/>
              <a:t>of </a:t>
            </a:r>
            <a:r>
              <a:rPr lang="en-US" altLang="zh-TW" sz="2000" dirty="0" smtClean="0"/>
              <a:t>conditional probabilities</a:t>
            </a:r>
          </a:p>
        </p:txBody>
      </p:sp>
      <mc:AlternateContent xmlns:mc="http://schemas.openxmlformats.org/markup-compatibility/2006" xmlns:a14="http://schemas.microsoft.com/office/drawing/2010/main">
        <mc:Choice Requires="a14">
          <p:sp>
            <p:nvSpPr>
              <p:cNvPr id="7" name="文字方塊 6"/>
              <p:cNvSpPr txBox="1"/>
              <p:nvPr/>
            </p:nvSpPr>
            <p:spPr>
              <a:xfrm>
                <a:off x="6336641" y="5485103"/>
                <a:ext cx="1835759" cy="636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m:t>
                      </m:r>
                      <m:r>
                        <a:rPr lang="zh-TW" altLang="en-US" b="0" i="1" smtClean="0">
                          <a:latin typeface="Cambria Math"/>
                        </a:rPr>
                        <m:t> </m:t>
                      </m:r>
                      <m:f>
                        <m:fPr>
                          <m:ctrlPr>
                            <a:rPr lang="en-US" altLang="zh-TW" i="1" smtClean="0">
                              <a:latin typeface="Cambria Math"/>
                            </a:rPr>
                          </m:ctrlPr>
                        </m:fPr>
                        <m:num>
                          <m:r>
                            <a:rPr lang="en-US" altLang="zh-TW" b="0" i="1" smtClean="0">
                              <a:latin typeface="Cambria Math"/>
                            </a:rPr>
                            <m:t>11</m:t>
                          </m:r>
                        </m:num>
                        <m:den>
                          <m:r>
                            <a:rPr lang="en-US" altLang="zh-TW" b="0" i="1" smtClean="0">
                              <a:latin typeface="Cambria Math"/>
                            </a:rPr>
                            <m:t>86</m:t>
                          </m:r>
                        </m:den>
                      </m:f>
                      <m:r>
                        <a:rPr lang="zh-TW" altLang="en-US" b="0" i="1" smtClean="0">
                          <a:latin typeface="Cambria Math"/>
                        </a:rPr>
                        <m:t> </m:t>
                      </m:r>
                      <m:r>
                        <a:rPr lang="en-US" altLang="zh-TW" b="0" i="1" smtClean="0">
                          <a:latin typeface="Cambria Math"/>
                        </a:rPr>
                        <m:t>=12.8</m:t>
                      </m:r>
                      <m:r>
                        <a:rPr lang="zh-TW" altLang="en-US" b="0" i="1" smtClean="0">
                          <a:latin typeface="Cambria Math"/>
                        </a:rPr>
                        <m:t> </m:t>
                      </m:r>
                      <m:r>
                        <a:rPr lang="en-US" altLang="zh-TW" b="0" i="1" smtClean="0">
                          <a:latin typeface="Cambria Math"/>
                        </a:rPr>
                        <m:t>%</m:t>
                      </m:r>
                    </m:oMath>
                  </m:oMathPara>
                </a14:m>
                <a:endParaRPr lang="zh-TW" altLang="en-US"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6336641" y="5485103"/>
                <a:ext cx="1835759" cy="636585"/>
              </a:xfrm>
              <a:prstGeom prst="rect">
                <a:avLst/>
              </a:prstGeom>
              <a:blipFill rotWithShape="1">
                <a:blip r:embed="rId4"/>
                <a:stretch>
                  <a:fillRect/>
                </a:stretch>
              </a:blipFill>
            </p:spPr>
            <p:txBody>
              <a:bodyPr/>
              <a:lstStyle/>
              <a:p>
                <a:r>
                  <a:rPr lang="zh-TW" altLang="en-US">
                    <a:noFill/>
                  </a:rPr>
                  <a:t> </a:t>
                </a:r>
              </a:p>
            </p:txBody>
          </p:sp>
        </mc:Fallback>
      </mc:AlternateContent>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84" y="5498554"/>
            <a:ext cx="59721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47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17</a:t>
            </a:fld>
            <a:endParaRPr lang="zh-TW" altLang="en-US"/>
          </a:p>
        </p:txBody>
      </p:sp>
      <p:sp>
        <p:nvSpPr>
          <p:cNvPr id="5" name="標題 1"/>
          <p:cNvSpPr>
            <a:spLocks noGrp="1"/>
          </p:cNvSpPr>
          <p:nvPr>
            <p:ph type="title"/>
          </p:nvPr>
        </p:nvSpPr>
        <p:spPr>
          <a:xfrm>
            <a:off x="395536" y="548680"/>
            <a:ext cx="8229600" cy="648072"/>
          </a:xfrm>
        </p:spPr>
        <p:txBody>
          <a:bodyPr>
            <a:normAutofit/>
          </a:bodyPr>
          <a:lstStyle/>
          <a:p>
            <a:r>
              <a:rPr lang="en-US" altLang="zh-TW" sz="2800" b="1" dirty="0" smtClean="0">
                <a:latin typeface="Arial Rounded MT Bold" pitchFamily="34" charset="0"/>
              </a:rPr>
              <a:t>Structuring </a:t>
            </a:r>
            <a:r>
              <a:rPr lang="en-US" altLang="zh-TW" sz="2800" b="1" dirty="0">
                <a:latin typeface="Arial Rounded MT Bold" pitchFamily="34" charset="0"/>
              </a:rPr>
              <a:t>Annotated </a:t>
            </a:r>
            <a:r>
              <a:rPr lang="en-US" altLang="zh-TW" sz="2800" b="1" dirty="0" smtClean="0">
                <a:latin typeface="Arial Rounded MT Bold" pitchFamily="34" charset="0"/>
              </a:rPr>
              <a:t>Queries</a:t>
            </a:r>
            <a:endParaRPr lang="zh-TW" altLang="en-US" sz="2800" b="1" dirty="0">
              <a:latin typeface="Arial Rounded MT Bold"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05" y="1347564"/>
            <a:ext cx="6779431" cy="424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336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990600"/>
          </a:xfrm>
        </p:spPr>
        <p:txBody>
          <a:bodyPr>
            <a:normAutofit/>
          </a:bodyPr>
          <a:lstStyle/>
          <a:p>
            <a:r>
              <a:rPr lang="en-US" altLang="zh-TW" sz="2800" b="1" dirty="0">
                <a:latin typeface="Arial Rounded MT Bold" pitchFamily="34" charset="0"/>
              </a:rPr>
              <a:t>Outline</a:t>
            </a:r>
            <a:endParaRPr lang="zh-TW" altLang="en-US" sz="2800" b="1" dirty="0">
              <a:latin typeface="Arial Rounded MT Bold" pitchFamily="34" charset="0"/>
            </a:endParaRPr>
          </a:p>
        </p:txBody>
      </p:sp>
      <p:sp>
        <p:nvSpPr>
          <p:cNvPr id="3" name="內容版面配置區 2"/>
          <p:cNvSpPr>
            <a:spLocks noGrp="1"/>
          </p:cNvSpPr>
          <p:nvPr>
            <p:ph idx="1"/>
          </p:nvPr>
        </p:nvSpPr>
        <p:spPr>
          <a:xfrm>
            <a:off x="179512" y="1484784"/>
            <a:ext cx="8892480" cy="5112568"/>
          </a:xfrm>
        </p:spPr>
        <p:txBody>
          <a:bodyPr>
            <a:normAutofit/>
          </a:bodyPr>
          <a:lstStyle/>
          <a:p>
            <a:r>
              <a:rPr lang="en-US" altLang="zh-TW" sz="2600" b="1" dirty="0">
                <a:solidFill>
                  <a:schemeClr val="bg1">
                    <a:lumMod val="65000"/>
                  </a:schemeClr>
                </a:solidFill>
                <a:latin typeface="Century Gothic" pitchFamily="34" charset="0"/>
              </a:rPr>
              <a:t>Introduction</a:t>
            </a:r>
          </a:p>
          <a:p>
            <a:r>
              <a:rPr lang="en-US" altLang="zh-TW" sz="2600" b="1" dirty="0" smtClean="0">
                <a:solidFill>
                  <a:schemeClr val="bg1">
                    <a:lumMod val="65000"/>
                  </a:schemeClr>
                </a:solidFill>
                <a:latin typeface="Century Gothic" pitchFamily="34" charset="0"/>
              </a:rPr>
              <a:t>Query Segmentation &amp; Annotation</a:t>
            </a:r>
          </a:p>
          <a:p>
            <a:pPr lvl="1"/>
            <a:r>
              <a:rPr lang="en-US" altLang="zh-TW" sz="2200" b="1" dirty="0">
                <a:solidFill>
                  <a:schemeClr val="bg1">
                    <a:lumMod val="65000"/>
                  </a:schemeClr>
                </a:solidFill>
                <a:latin typeface="Century Gothic" pitchFamily="34" charset="0"/>
              </a:rPr>
              <a:t>Baseline term classification</a:t>
            </a:r>
          </a:p>
          <a:p>
            <a:pPr lvl="1"/>
            <a:r>
              <a:rPr lang="en-US" altLang="zh-TW" sz="2200" b="1" dirty="0">
                <a:solidFill>
                  <a:schemeClr val="bg1">
                    <a:lumMod val="65000"/>
                  </a:schemeClr>
                </a:solidFill>
                <a:latin typeface="Century Gothic" pitchFamily="34" charset="0"/>
              </a:rPr>
              <a:t>CRF feature design</a:t>
            </a:r>
          </a:p>
          <a:p>
            <a:r>
              <a:rPr lang="en-US" altLang="zh-TW" sz="2600" b="1" dirty="0">
                <a:solidFill>
                  <a:schemeClr val="bg1">
                    <a:lumMod val="65000"/>
                  </a:schemeClr>
                </a:solidFill>
                <a:latin typeface="Century Gothic" pitchFamily="34" charset="0"/>
              </a:rPr>
              <a:t>Structuring Annotated Queries</a:t>
            </a:r>
          </a:p>
          <a:p>
            <a:r>
              <a:rPr lang="en-US" altLang="zh-TW" sz="2600" b="1" dirty="0">
                <a:latin typeface="Century Gothic" pitchFamily="34" charset="0"/>
              </a:rPr>
              <a:t>From Structures to KB Interpretations</a:t>
            </a:r>
          </a:p>
          <a:p>
            <a:r>
              <a:rPr lang="en-US" altLang="zh-TW" sz="2600" b="1" dirty="0" smtClean="0">
                <a:solidFill>
                  <a:schemeClr val="bg1">
                    <a:lumMod val="65000"/>
                  </a:schemeClr>
                </a:solidFill>
                <a:latin typeface="Century Gothic" pitchFamily="34" charset="0"/>
              </a:rPr>
              <a:t>Experiment</a:t>
            </a:r>
            <a:endParaRPr lang="en-US" altLang="zh-TW" sz="2600" b="1" dirty="0">
              <a:solidFill>
                <a:schemeClr val="bg1">
                  <a:lumMod val="65000"/>
                </a:schemeClr>
              </a:solidFill>
              <a:latin typeface="Century Gothic" pitchFamily="34" charset="0"/>
            </a:endParaRPr>
          </a:p>
          <a:p>
            <a:r>
              <a:rPr lang="en-US" altLang="zh-TW" sz="2600" b="1" dirty="0">
                <a:solidFill>
                  <a:schemeClr val="bg1">
                    <a:lumMod val="65000"/>
                  </a:schemeClr>
                </a:solidFill>
                <a:latin typeface="Century Gothic" pitchFamily="34" charset="0"/>
              </a:rPr>
              <a:t>Conclusion</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18</a:t>
            </a:fld>
            <a:endParaRPr lang="zh-TW" altLang="en-US"/>
          </a:p>
        </p:txBody>
      </p:sp>
    </p:spTree>
    <p:extLst>
      <p:ext uri="{BB962C8B-B14F-4D97-AF65-F5344CB8AC3E}">
        <p14:creationId xmlns:p14="http://schemas.microsoft.com/office/powerpoint/2010/main" val="2790774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19</a:t>
            </a:fld>
            <a:endParaRPr lang="zh-TW" altLang="en-US"/>
          </a:p>
        </p:txBody>
      </p:sp>
      <p:sp>
        <p:nvSpPr>
          <p:cNvPr id="12" name="標題 1"/>
          <p:cNvSpPr>
            <a:spLocks noGrp="1"/>
          </p:cNvSpPr>
          <p:nvPr>
            <p:ph type="title"/>
          </p:nvPr>
        </p:nvSpPr>
        <p:spPr>
          <a:xfrm>
            <a:off x="395536" y="548680"/>
            <a:ext cx="8229600" cy="648072"/>
          </a:xfrm>
        </p:spPr>
        <p:txBody>
          <a:bodyPr>
            <a:normAutofit/>
          </a:bodyPr>
          <a:lstStyle/>
          <a:p>
            <a:r>
              <a:rPr lang="en-US" altLang="zh-TW" sz="2800" b="1" dirty="0" smtClean="0">
                <a:latin typeface="Arial Rounded MT Bold" pitchFamily="34" charset="0"/>
              </a:rPr>
              <a:t>From </a:t>
            </a:r>
            <a:r>
              <a:rPr lang="en-US" altLang="zh-TW" sz="2800" b="1" dirty="0">
                <a:latin typeface="Arial Rounded MT Bold" pitchFamily="34" charset="0"/>
              </a:rPr>
              <a:t>Structures to KB </a:t>
            </a:r>
            <a:r>
              <a:rPr lang="en-US" altLang="zh-TW" sz="2800" b="1" dirty="0" smtClean="0">
                <a:latin typeface="Arial Rounded MT Bold" pitchFamily="34" charset="0"/>
              </a:rPr>
              <a:t>Interpretations</a:t>
            </a:r>
            <a:endParaRPr lang="zh-TW" altLang="en-US" sz="2800" b="1" dirty="0">
              <a:latin typeface="Arial Rounded MT Bold"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22" y="1268760"/>
            <a:ext cx="4953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67544" y="2638653"/>
            <a:ext cx="8064896" cy="2058962"/>
          </a:xfrm>
          <a:prstGeom prst="rect">
            <a:avLst/>
          </a:prstGeom>
        </p:spPr>
        <p:txBody>
          <a:bodyPr wrap="square">
            <a:spAutoFit/>
          </a:bodyPr>
          <a:lstStyle/>
          <a:p>
            <a:pPr marL="285750" indent="-285750">
              <a:lnSpc>
                <a:spcPct val="120000"/>
              </a:lnSpc>
              <a:spcBef>
                <a:spcPts val="1200"/>
              </a:spcBef>
              <a:buFont typeface="Arial" pitchFamily="34" charset="0"/>
              <a:buChar char="•"/>
            </a:pPr>
            <a:r>
              <a:rPr lang="en-US" altLang="zh-TW" sz="2000" dirty="0"/>
              <a:t>This type of expression is called a structured keyword query</a:t>
            </a:r>
            <a:r>
              <a:rPr lang="en-US" altLang="zh-TW" sz="2000" dirty="0" smtClean="0"/>
              <a:t>, and </a:t>
            </a:r>
            <a:r>
              <a:rPr lang="en-US" altLang="zh-TW" sz="2000" dirty="0"/>
              <a:t>methods to map these expressions into Web </a:t>
            </a:r>
            <a:r>
              <a:rPr lang="en-US" altLang="zh-TW" sz="2000" dirty="0" smtClean="0"/>
              <a:t>knowledge bases. </a:t>
            </a:r>
          </a:p>
          <a:p>
            <a:pPr marL="285750" indent="-285750">
              <a:lnSpc>
                <a:spcPct val="120000"/>
              </a:lnSpc>
              <a:spcBef>
                <a:spcPts val="1200"/>
              </a:spcBef>
              <a:buFont typeface="Arial" pitchFamily="34" charset="0"/>
              <a:buChar char="•"/>
            </a:pPr>
            <a:r>
              <a:rPr lang="en-US" altLang="zh-TW" sz="2000" dirty="0"/>
              <a:t>Given a structured keyword query SKQ, the KB </a:t>
            </a:r>
            <a:r>
              <a:rPr lang="en-US" altLang="zh-TW" sz="2000" dirty="0" smtClean="0"/>
              <a:t>mapping system </a:t>
            </a:r>
            <a:r>
              <a:rPr lang="en-US" altLang="zh-TW" sz="2000" dirty="0"/>
              <a:t>will return the most probable (or the top-k </a:t>
            </a:r>
            <a:r>
              <a:rPr lang="en-US" altLang="zh-TW" sz="2000" dirty="0" smtClean="0"/>
              <a:t>most probable</a:t>
            </a:r>
            <a:r>
              <a:rPr lang="en-US" altLang="zh-TW" sz="2000" dirty="0"/>
              <a:t>) concept search query</a:t>
            </a:r>
            <a:endParaRPr lang="zh-TW" altLang="en-US" sz="2000" dirty="0"/>
          </a:p>
        </p:txBody>
      </p:sp>
      <p:sp>
        <p:nvSpPr>
          <p:cNvPr id="15" name="矩形 14"/>
          <p:cNvSpPr/>
          <p:nvPr/>
        </p:nvSpPr>
        <p:spPr>
          <a:xfrm>
            <a:off x="611560" y="4725144"/>
            <a:ext cx="7776864" cy="646331"/>
          </a:xfrm>
          <a:prstGeom prst="rect">
            <a:avLst/>
          </a:prstGeom>
        </p:spPr>
        <p:txBody>
          <a:bodyPr wrap="square">
            <a:spAutoFit/>
          </a:bodyPr>
          <a:lstStyle/>
          <a:p>
            <a:pPr marL="285750" indent="-285750">
              <a:buFont typeface="Wingdings" pitchFamily="2" charset="2"/>
              <a:buChar char="Ø"/>
            </a:pPr>
            <a:r>
              <a:rPr lang="en-US" altLang="zh-TW" dirty="0"/>
              <a:t>“Expressive </a:t>
            </a:r>
            <a:r>
              <a:rPr lang="en-US" altLang="zh-TW" dirty="0" smtClean="0"/>
              <a:t>and flexible </a:t>
            </a:r>
            <a:r>
              <a:rPr lang="en-US" altLang="zh-TW" dirty="0"/>
              <a:t>access to web-extracted data: a </a:t>
            </a:r>
            <a:r>
              <a:rPr lang="en-US" altLang="zh-TW" dirty="0" smtClean="0"/>
              <a:t>keyword-based structured </a:t>
            </a:r>
            <a:r>
              <a:rPr lang="en-US" altLang="zh-TW" dirty="0"/>
              <a:t>query language.”</a:t>
            </a:r>
            <a:r>
              <a:rPr lang="zh-TW" altLang="en-US" dirty="0" smtClean="0"/>
              <a:t> </a:t>
            </a:r>
            <a:r>
              <a:rPr lang="en-US" altLang="zh-TW" sz="1200" dirty="0" smtClean="0"/>
              <a:t>[ </a:t>
            </a:r>
            <a:r>
              <a:rPr lang="en-US" altLang="zh-TW" sz="1200" dirty="0" err="1" smtClean="0"/>
              <a:t>J.Pound</a:t>
            </a:r>
            <a:r>
              <a:rPr lang="en-US" altLang="zh-TW" sz="1200" dirty="0" smtClean="0"/>
              <a:t> et. al , SIGMOD’10]</a:t>
            </a:r>
            <a:endParaRPr lang="zh-TW" altLang="en-US" sz="2000" dirty="0"/>
          </a:p>
        </p:txBody>
      </p:sp>
    </p:spTree>
    <p:extLst>
      <p:ext uri="{BB962C8B-B14F-4D97-AF65-F5344CB8AC3E}">
        <p14:creationId xmlns:p14="http://schemas.microsoft.com/office/powerpoint/2010/main" val="40096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990600"/>
          </a:xfrm>
        </p:spPr>
        <p:txBody>
          <a:bodyPr>
            <a:normAutofit/>
          </a:bodyPr>
          <a:lstStyle/>
          <a:p>
            <a:r>
              <a:rPr lang="en-US" altLang="zh-TW" sz="2800" b="1" dirty="0">
                <a:latin typeface="Arial Rounded MT Bold" pitchFamily="34" charset="0"/>
              </a:rPr>
              <a:t>Outline</a:t>
            </a:r>
            <a:endParaRPr lang="zh-TW" altLang="en-US" sz="2800" b="1" dirty="0">
              <a:latin typeface="Arial Rounded MT Bold" pitchFamily="34" charset="0"/>
            </a:endParaRPr>
          </a:p>
        </p:txBody>
      </p:sp>
      <p:sp>
        <p:nvSpPr>
          <p:cNvPr id="3" name="內容版面配置區 2"/>
          <p:cNvSpPr>
            <a:spLocks noGrp="1"/>
          </p:cNvSpPr>
          <p:nvPr>
            <p:ph idx="1"/>
          </p:nvPr>
        </p:nvSpPr>
        <p:spPr>
          <a:xfrm>
            <a:off x="179512" y="1484784"/>
            <a:ext cx="8892480" cy="5112568"/>
          </a:xfrm>
        </p:spPr>
        <p:txBody>
          <a:bodyPr>
            <a:normAutofit/>
          </a:bodyPr>
          <a:lstStyle/>
          <a:p>
            <a:r>
              <a:rPr lang="en-US" altLang="zh-TW" sz="2600" b="1" dirty="0" smtClean="0">
                <a:latin typeface="Century Gothic" pitchFamily="34" charset="0"/>
              </a:rPr>
              <a:t>Introduction</a:t>
            </a:r>
            <a:endParaRPr lang="en-US" altLang="zh-TW" sz="2600" b="1" dirty="0">
              <a:latin typeface="Century Gothic" pitchFamily="34" charset="0"/>
            </a:endParaRPr>
          </a:p>
          <a:p>
            <a:r>
              <a:rPr lang="en-US" altLang="zh-TW" sz="2600" b="1" dirty="0" smtClean="0">
                <a:solidFill>
                  <a:schemeClr val="bg1">
                    <a:lumMod val="65000"/>
                  </a:schemeClr>
                </a:solidFill>
                <a:latin typeface="Century Gothic" pitchFamily="34" charset="0"/>
              </a:rPr>
              <a:t>Query Segmentation &amp; Annotation</a:t>
            </a:r>
          </a:p>
          <a:p>
            <a:pPr lvl="1"/>
            <a:r>
              <a:rPr lang="en-US" altLang="zh-TW" sz="2200" b="1" dirty="0" smtClean="0">
                <a:solidFill>
                  <a:schemeClr val="bg1">
                    <a:lumMod val="65000"/>
                  </a:schemeClr>
                </a:solidFill>
                <a:latin typeface="Century Gothic" pitchFamily="34" charset="0"/>
              </a:rPr>
              <a:t>Baseline term classification</a:t>
            </a:r>
          </a:p>
          <a:p>
            <a:pPr lvl="1"/>
            <a:r>
              <a:rPr lang="en-US" altLang="zh-TW" sz="2200" b="1" dirty="0">
                <a:solidFill>
                  <a:schemeClr val="bg1">
                    <a:lumMod val="65000"/>
                  </a:schemeClr>
                </a:solidFill>
                <a:latin typeface="Century Gothic" pitchFamily="34" charset="0"/>
              </a:rPr>
              <a:t>CRF feature design</a:t>
            </a:r>
          </a:p>
          <a:p>
            <a:r>
              <a:rPr lang="en-US" altLang="zh-TW" sz="2600" b="1" dirty="0" smtClean="0">
                <a:solidFill>
                  <a:schemeClr val="bg1">
                    <a:lumMod val="65000"/>
                  </a:schemeClr>
                </a:solidFill>
                <a:latin typeface="Century Gothic" pitchFamily="34" charset="0"/>
              </a:rPr>
              <a:t>Structuring Annotated Queries</a:t>
            </a:r>
          </a:p>
          <a:p>
            <a:r>
              <a:rPr lang="en-US" altLang="zh-TW" sz="2600" b="1" dirty="0" smtClean="0">
                <a:solidFill>
                  <a:schemeClr val="bg1">
                    <a:lumMod val="65000"/>
                  </a:schemeClr>
                </a:solidFill>
                <a:latin typeface="Century Gothic" pitchFamily="34" charset="0"/>
              </a:rPr>
              <a:t>From Structures to KB Interpretations</a:t>
            </a:r>
          </a:p>
          <a:p>
            <a:r>
              <a:rPr lang="en-US" altLang="zh-TW" sz="2600" b="1" dirty="0" smtClean="0">
                <a:solidFill>
                  <a:schemeClr val="bg1">
                    <a:lumMod val="65000"/>
                  </a:schemeClr>
                </a:solidFill>
                <a:latin typeface="Century Gothic" pitchFamily="34" charset="0"/>
              </a:rPr>
              <a:t>Experiment</a:t>
            </a:r>
            <a:endParaRPr lang="en-US" altLang="zh-TW" sz="2600" b="1" dirty="0">
              <a:solidFill>
                <a:schemeClr val="bg1">
                  <a:lumMod val="65000"/>
                </a:schemeClr>
              </a:solidFill>
              <a:latin typeface="Century Gothic" pitchFamily="34" charset="0"/>
            </a:endParaRPr>
          </a:p>
          <a:p>
            <a:r>
              <a:rPr lang="en-US" altLang="zh-TW" sz="2600" b="1" dirty="0">
                <a:solidFill>
                  <a:schemeClr val="bg1">
                    <a:lumMod val="65000"/>
                  </a:schemeClr>
                </a:solidFill>
                <a:latin typeface="Century Gothic" pitchFamily="34" charset="0"/>
              </a:rPr>
              <a:t>Conclusion</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a:t>
            </a:fld>
            <a:endParaRPr lang="zh-TW" altLang="en-US"/>
          </a:p>
        </p:txBody>
      </p:sp>
    </p:spTree>
    <p:extLst>
      <p:ext uri="{BB962C8B-B14F-4D97-AF65-F5344CB8AC3E}">
        <p14:creationId xmlns:p14="http://schemas.microsoft.com/office/powerpoint/2010/main" val="3620515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20</a:t>
            </a:fld>
            <a:endParaRPr lang="zh-TW"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120235"/>
            <a:ext cx="4665141" cy="35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文字方塊 7"/>
              <p:cNvSpPr txBox="1"/>
              <p:nvPr/>
            </p:nvSpPr>
            <p:spPr>
              <a:xfrm>
                <a:off x="179512" y="4590420"/>
                <a:ext cx="4464496" cy="353943"/>
              </a:xfrm>
              <a:prstGeom prst="rect">
                <a:avLst/>
              </a:prstGeom>
              <a:noFill/>
            </p:spPr>
            <p:txBody>
              <a:bodyPr wrap="square" rtlCol="0">
                <a:spAutoFit/>
              </a:bodyPr>
              <a:lstStyle/>
              <a:p>
                <a14:m>
                  <m:oMath xmlns:m="http://schemas.openxmlformats.org/officeDocument/2006/math">
                    <m:func>
                      <m:funcPr>
                        <m:ctrlPr>
                          <a:rPr lang="en-US" altLang="zh-TW" sz="1700" b="0" i="1" smtClean="0">
                            <a:latin typeface="Cambria Math"/>
                          </a:rPr>
                        </m:ctrlPr>
                      </m:funcPr>
                      <m:fName>
                        <m:r>
                          <m:rPr>
                            <m:sty m:val="p"/>
                          </m:rPr>
                          <a:rPr lang="en-US" altLang="zh-TW" sz="1700" b="0" i="0" smtClean="0">
                            <a:latin typeface="Cambria Math"/>
                          </a:rPr>
                          <m:t>Pr</m:t>
                        </m:r>
                      </m:fName>
                      <m:e>
                        <m:d>
                          <m:dPr>
                            <m:endChr m:val="|"/>
                            <m:ctrlPr>
                              <a:rPr lang="en-US" altLang="zh-TW" sz="1700" b="0" i="1" smtClean="0">
                                <a:latin typeface="Cambria Math"/>
                              </a:rPr>
                            </m:ctrlPr>
                          </m:dPr>
                          <m:e>
                            <m:r>
                              <a:rPr lang="en-US" altLang="zh-TW" sz="1700" b="0" i="1" smtClean="0">
                                <a:latin typeface="Cambria Math"/>
                              </a:rPr>
                              <m:t>𝑡𝑦𝑝𝑒</m:t>
                            </m:r>
                            <m:r>
                              <a:rPr lang="en-US" altLang="zh-TW" sz="1700" b="0" i="1" smtClean="0">
                                <a:latin typeface="Cambria Math"/>
                              </a:rPr>
                              <m:t>∩</m:t>
                            </m:r>
                            <m:r>
                              <a:rPr lang="en-US" altLang="zh-TW" sz="1700" b="0" i="1" smtClean="0">
                                <a:latin typeface="Cambria Math"/>
                              </a:rPr>
                              <m:t>𝑟𝑒𝑙</m:t>
                            </m:r>
                            <m:d>
                              <m:dPr>
                                <m:ctrlPr>
                                  <a:rPr lang="en-US" altLang="zh-TW" sz="1700" b="0" i="1" smtClean="0">
                                    <a:latin typeface="Cambria Math"/>
                                  </a:rPr>
                                </m:ctrlPr>
                              </m:dPr>
                              <m:e>
                                <m:r>
                                  <a:rPr lang="en-US" altLang="zh-TW" sz="1700" b="0" i="1" smtClean="0">
                                    <a:latin typeface="Cambria Math"/>
                                  </a:rPr>
                                  <m:t>𝑒𝑛𝑡</m:t>
                                </m:r>
                              </m:e>
                            </m:d>
                            <m:r>
                              <a:rPr lang="en-US" altLang="zh-TW" sz="1700" b="0" i="1" smtClean="0">
                                <a:latin typeface="Cambria Math"/>
                              </a:rPr>
                              <m:t> </m:t>
                            </m:r>
                          </m:e>
                        </m:d>
                      </m:e>
                    </m:func>
                    <m:r>
                      <a:rPr lang="en-US" altLang="zh-TW" sz="1700" b="0" i="1" smtClean="0">
                        <a:latin typeface="Cambria Math"/>
                      </a:rPr>
                      <m:t>&lt;</m:t>
                    </m:r>
                    <m:r>
                      <a:rPr lang="en-US" altLang="zh-TW" sz="1700" b="0" i="1" smtClean="0">
                        <a:latin typeface="Cambria Math"/>
                      </a:rPr>
                      <m:t>𝑡𝑦𝑝𝑒</m:t>
                    </m:r>
                    <m:r>
                      <a:rPr lang="en-US" altLang="zh-TW" sz="1700" b="0" i="1" smtClean="0">
                        <a:latin typeface="Cambria Math"/>
                      </a:rPr>
                      <m:t> ,</m:t>
                    </m:r>
                    <m:r>
                      <a:rPr lang="en-US" altLang="zh-TW" sz="1700" b="0" i="1" smtClean="0">
                        <a:latin typeface="Cambria Math"/>
                      </a:rPr>
                      <m:t>𝑟𝑒𝑙</m:t>
                    </m:r>
                    <m:r>
                      <a:rPr lang="en-US" altLang="zh-TW" sz="1700" b="0" i="1" smtClean="0">
                        <a:latin typeface="Cambria Math"/>
                      </a:rPr>
                      <m:t> ,</m:t>
                    </m:r>
                    <m:r>
                      <a:rPr lang="en-US" altLang="zh-TW" sz="1700" b="0" i="1" smtClean="0">
                        <a:latin typeface="Cambria Math"/>
                      </a:rPr>
                      <m:t>𝑒𝑛𝑡</m:t>
                    </m:r>
                    <m:r>
                      <a:rPr lang="en-US" altLang="zh-TW" sz="1700" b="0" i="1" smtClean="0">
                        <a:latin typeface="Cambria Math"/>
                      </a:rPr>
                      <m:t>&gt;) ∗  </m:t>
                    </m:r>
                  </m:oMath>
                </a14:m>
                <a:r>
                  <a:rPr lang="en-US" altLang="zh-TW" sz="1700" dirty="0" smtClean="0"/>
                  <a:t> </a:t>
                </a:r>
                <a:endParaRPr lang="zh-TW" altLang="en-US" sz="17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79512" y="4590420"/>
                <a:ext cx="4464496" cy="353943"/>
              </a:xfrm>
              <a:prstGeom prst="rect">
                <a:avLst/>
              </a:prstGeom>
              <a:blipFill rotWithShape="1">
                <a:blip r:embed="rId3"/>
                <a:stretch>
                  <a:fillRect b="-137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4283968" y="4581128"/>
                <a:ext cx="5112568" cy="353943"/>
              </a:xfrm>
              <a:prstGeom prst="rect">
                <a:avLst/>
              </a:prstGeom>
              <a:noFill/>
            </p:spPr>
            <p:txBody>
              <a:bodyPr wrap="square" rtlCol="0">
                <a:spAutoFit/>
              </a:bodyPr>
              <a:lstStyle/>
              <a:p>
                <a14:m>
                  <m:oMath xmlns:m="http://schemas.openxmlformats.org/officeDocument/2006/math">
                    <m:func>
                      <m:funcPr>
                        <m:ctrlPr>
                          <a:rPr lang="en-US" altLang="zh-TW" sz="1700" b="0" i="1" smtClean="0">
                            <a:latin typeface="Cambria Math"/>
                          </a:rPr>
                        </m:ctrlPr>
                      </m:funcPr>
                      <m:fName>
                        <m:r>
                          <m:rPr>
                            <m:sty m:val="p"/>
                          </m:rPr>
                          <a:rPr lang="en-US" altLang="zh-TW" sz="1700" b="0" i="0" smtClean="0">
                            <a:latin typeface="Cambria Math"/>
                          </a:rPr>
                          <m:t>Pr</m:t>
                        </m:r>
                      </m:fName>
                      <m:e>
                        <m:d>
                          <m:dPr>
                            <m:endChr m:val="|"/>
                            <m:ctrlPr>
                              <a:rPr lang="en-US" altLang="zh-TW" sz="1700" b="0" i="1" smtClean="0">
                                <a:latin typeface="Cambria Math"/>
                              </a:rPr>
                            </m:ctrlPr>
                          </m:dPr>
                          <m:e>
                            <m:r>
                              <a:rPr lang="en-US" altLang="zh-TW" sz="1700" b="0" i="1" smtClean="0">
                                <a:latin typeface="Cambria Math"/>
                              </a:rPr>
                              <m:t>&lt;</m:t>
                            </m:r>
                            <m:r>
                              <a:rPr lang="en-US" altLang="zh-TW" sz="1700" b="0" i="1" smtClean="0">
                                <a:latin typeface="Cambria Math"/>
                              </a:rPr>
                              <m:t>𝑡𝑦𝑝𝑒</m:t>
                            </m:r>
                            <m:r>
                              <a:rPr lang="en-US" altLang="zh-TW" sz="1700" b="0" i="1" smtClean="0">
                                <a:latin typeface="Cambria Math"/>
                              </a:rPr>
                              <m:t> , </m:t>
                            </m:r>
                            <m:r>
                              <a:rPr lang="en-US" altLang="zh-TW" sz="1700" b="0" i="1" smtClean="0">
                                <a:latin typeface="Cambria Math"/>
                              </a:rPr>
                              <m:t>𝑟𝑒𝑙</m:t>
                            </m:r>
                            <m:r>
                              <a:rPr lang="en-US" altLang="zh-TW" sz="1700" b="0" i="1" smtClean="0">
                                <a:latin typeface="Cambria Math"/>
                              </a:rPr>
                              <m:t> ,</m:t>
                            </m:r>
                            <m:r>
                              <a:rPr lang="en-US" altLang="zh-TW" sz="1700" b="0" i="1" smtClean="0">
                                <a:latin typeface="Cambria Math"/>
                              </a:rPr>
                              <m:t>𝑒𝑛𝑡</m:t>
                            </m:r>
                            <m:r>
                              <a:rPr lang="en-US" altLang="zh-TW" sz="1700" b="0" i="1" smtClean="0">
                                <a:latin typeface="Cambria Math"/>
                              </a:rPr>
                              <m:t>&gt; </m:t>
                            </m:r>
                          </m:e>
                        </m:d>
                      </m:e>
                    </m:func>
                    <m:r>
                      <a:rPr lang="en-US" altLang="zh-TW" sz="1700" b="0" i="1" smtClean="0">
                        <a:latin typeface="Cambria Math"/>
                      </a:rPr>
                      <m:t>"</m:t>
                    </m:r>
                    <m:r>
                      <a:rPr lang="en-US" altLang="zh-TW" sz="1700" b="0" i="1" smtClean="0">
                        <a:latin typeface="Cambria Math"/>
                      </a:rPr>
                      <m:t>𝑠𝑜𝑛𝑔𝑠</m:t>
                    </m:r>
                    <m:r>
                      <a:rPr lang="en-US" altLang="zh-TW" sz="1700" b="0" i="1" smtClean="0">
                        <a:latin typeface="Cambria Math"/>
                      </a:rPr>
                      <m:t> </m:t>
                    </m:r>
                    <m:r>
                      <a:rPr lang="en-US" altLang="zh-TW" sz="1700" b="0" i="1" smtClean="0">
                        <a:latin typeface="Cambria Math"/>
                      </a:rPr>
                      <m:t>𝑏𝑦</m:t>
                    </m:r>
                    <m:r>
                      <a:rPr lang="en-US" altLang="zh-TW" sz="1700" b="0" i="1" smtClean="0">
                        <a:latin typeface="Cambria Math"/>
                      </a:rPr>
                      <m:t> </m:t>
                    </m:r>
                    <m:r>
                      <a:rPr lang="en-US" altLang="zh-TW" sz="1700" b="0" i="1" smtClean="0">
                        <a:latin typeface="Cambria Math"/>
                      </a:rPr>
                      <m:t>𝑗𝑖𝑚𝑖</m:t>
                    </m:r>
                    <m:r>
                      <a:rPr lang="en-US" altLang="zh-TW" sz="1700" b="0" i="1" smtClean="0">
                        <a:latin typeface="Cambria Math"/>
                      </a:rPr>
                      <m:t> </m:t>
                    </m:r>
                    <m:r>
                      <a:rPr lang="en-US" altLang="zh-TW" sz="1700" b="0" i="1" smtClean="0">
                        <a:latin typeface="Cambria Math"/>
                      </a:rPr>
                      <m:t>h𝑒𝑛𝑑𝑟𝑖𝑥</m:t>
                    </m:r>
                    <m:r>
                      <a:rPr lang="en-US" altLang="zh-TW" sz="1700" b="0" i="1" smtClean="0">
                        <a:latin typeface="Cambria Math"/>
                      </a:rPr>
                      <m:t>&gt;)</m:t>
                    </m:r>
                  </m:oMath>
                </a14:m>
                <a:r>
                  <a:rPr lang="en-US" altLang="zh-TW" sz="1700" dirty="0" smtClean="0"/>
                  <a:t> </a:t>
                </a:r>
                <a:endParaRPr lang="zh-TW" altLang="en-US" sz="17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4283968" y="4581128"/>
                <a:ext cx="5112568" cy="353943"/>
              </a:xfrm>
              <a:prstGeom prst="rect">
                <a:avLst/>
              </a:prstGeom>
              <a:blipFill rotWithShape="1">
                <a:blip r:embed="rId4"/>
                <a:stretch>
                  <a:fillRect b="-1186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132472" y="5037992"/>
                <a:ext cx="4824536" cy="353943"/>
              </a:xfrm>
              <a:prstGeom prst="rect">
                <a:avLst/>
              </a:prstGeom>
              <a:noFill/>
            </p:spPr>
            <p:txBody>
              <a:bodyPr wrap="square" rtlCol="0">
                <a:spAutoFit/>
              </a:bodyPr>
              <a:lstStyle/>
              <a:p>
                <a14:m>
                  <m:oMath xmlns:m="http://schemas.openxmlformats.org/officeDocument/2006/math">
                    <m:func>
                      <m:funcPr>
                        <m:ctrlPr>
                          <a:rPr lang="en-US" altLang="zh-TW" sz="1700" b="0" i="1" smtClean="0">
                            <a:latin typeface="Cambria Math"/>
                          </a:rPr>
                        </m:ctrlPr>
                      </m:funcPr>
                      <m:fName>
                        <m:r>
                          <a:rPr lang="en-US" altLang="zh-TW" sz="1700" b="0" i="0" smtClean="0">
                            <a:latin typeface="Cambria Math"/>
                          </a:rPr>
                          <m:t>=</m:t>
                        </m:r>
                        <m:r>
                          <m:rPr>
                            <m:sty m:val="p"/>
                          </m:rPr>
                          <a:rPr lang="en-US" altLang="zh-TW" sz="1700" b="0" i="0" smtClean="0">
                            <a:latin typeface="Cambria Math"/>
                          </a:rPr>
                          <m:t>Pr</m:t>
                        </m:r>
                      </m:fName>
                      <m:e>
                        <m:d>
                          <m:dPr>
                            <m:endChr m:val="|"/>
                            <m:ctrlPr>
                              <a:rPr lang="en-US" altLang="zh-TW" sz="1700" b="0" i="1" smtClean="0">
                                <a:latin typeface="Cambria Math"/>
                              </a:rPr>
                            </m:ctrlPr>
                          </m:dPr>
                          <m:e>
                            <m:r>
                              <a:rPr lang="en-US" altLang="zh-TW" sz="1700" b="0" i="1" smtClean="0">
                                <a:latin typeface="Cambria Math"/>
                              </a:rPr>
                              <m:t>𝑡𝑦𝑝𝑒</m:t>
                            </m:r>
                            <m:r>
                              <a:rPr lang="en-US" altLang="zh-TW" sz="1700" b="0" i="1" smtClean="0">
                                <a:latin typeface="Cambria Math"/>
                              </a:rPr>
                              <m:t>∩</m:t>
                            </m:r>
                            <m:r>
                              <a:rPr lang="en-US" altLang="zh-TW" sz="1700" b="0" i="1" smtClean="0">
                                <a:latin typeface="Cambria Math"/>
                              </a:rPr>
                              <m:t>𝑟𝑒𝑙</m:t>
                            </m:r>
                            <m:d>
                              <m:dPr>
                                <m:ctrlPr>
                                  <a:rPr lang="en-US" altLang="zh-TW" sz="1700" b="0" i="1" smtClean="0">
                                    <a:latin typeface="Cambria Math"/>
                                  </a:rPr>
                                </m:ctrlPr>
                              </m:dPr>
                              <m:e>
                                <m:r>
                                  <a:rPr lang="en-US" altLang="zh-TW" sz="1700" b="0" i="1" smtClean="0">
                                    <a:latin typeface="Cambria Math"/>
                                  </a:rPr>
                                  <m:t>𝑒𝑛𝑡</m:t>
                                </m:r>
                              </m:e>
                            </m:d>
                            <m:r>
                              <a:rPr lang="en-US" altLang="zh-TW" sz="1700" b="0" i="1" smtClean="0">
                                <a:latin typeface="Cambria Math"/>
                              </a:rPr>
                              <m:t> </m:t>
                            </m:r>
                          </m:e>
                        </m:d>
                      </m:e>
                    </m:func>
                    <m:r>
                      <a:rPr lang="en-US" altLang="zh-TW" sz="1700" b="0" i="1" smtClean="0">
                        <a:latin typeface="Cambria Math"/>
                      </a:rPr>
                      <m:t>&lt;</m:t>
                    </m:r>
                    <m:r>
                      <a:rPr lang="en-US" altLang="zh-TW" sz="1700" b="0" i="1" smtClean="0">
                        <a:latin typeface="Cambria Math"/>
                      </a:rPr>
                      <m:t>𝑡𝑦𝑝𝑒</m:t>
                    </m:r>
                    <m:r>
                      <a:rPr lang="en-US" altLang="zh-TW" sz="1700" b="0" i="1" smtClean="0">
                        <a:latin typeface="Cambria Math"/>
                      </a:rPr>
                      <m:t> ,</m:t>
                    </m:r>
                    <m:r>
                      <a:rPr lang="en-US" altLang="zh-TW" sz="1700" b="0" i="1" smtClean="0">
                        <a:latin typeface="Cambria Math"/>
                      </a:rPr>
                      <m:t>𝑟𝑒𝑙</m:t>
                    </m:r>
                    <m:r>
                      <a:rPr lang="en-US" altLang="zh-TW" sz="1700" b="0" i="1" smtClean="0">
                        <a:latin typeface="Cambria Math"/>
                      </a:rPr>
                      <m:t> ,</m:t>
                    </m:r>
                    <m:r>
                      <a:rPr lang="en-US" altLang="zh-TW" sz="1700" b="0" i="1" smtClean="0">
                        <a:latin typeface="Cambria Math"/>
                      </a:rPr>
                      <m:t>𝑒𝑛𝑡</m:t>
                    </m:r>
                    <m:r>
                      <a:rPr lang="en-US" altLang="zh-TW" sz="1700" b="0" i="1" smtClean="0">
                        <a:latin typeface="Cambria Math"/>
                      </a:rPr>
                      <m:t>&gt;) ∗ </m:t>
                    </m:r>
                  </m:oMath>
                </a14:m>
                <a:r>
                  <a:rPr lang="en-US" altLang="zh-TW" sz="1700" dirty="0" smtClean="0"/>
                  <a:t> </a:t>
                </a:r>
                <a:endParaRPr lang="zh-TW" altLang="en-US" sz="17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132472" y="5037992"/>
                <a:ext cx="4824536" cy="353943"/>
              </a:xfrm>
              <a:prstGeom prst="rect">
                <a:avLst/>
              </a:prstGeom>
              <a:blipFill rotWithShape="1">
                <a:blip r:embed="rId5"/>
                <a:stretch>
                  <a:fillRect b="-11864"/>
                </a:stretch>
              </a:blipFill>
            </p:spPr>
            <p:txBody>
              <a:bodyPr/>
              <a:lstStyle/>
              <a:p>
                <a:r>
                  <a:rPr lang="zh-TW" altLang="en-US">
                    <a:noFill/>
                  </a:rPr>
                  <a:t> </a:t>
                </a:r>
              </a:p>
            </p:txBody>
          </p:sp>
        </mc:Fallback>
      </mc:AlternateContent>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2792" y="4985003"/>
            <a:ext cx="3575787" cy="44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291" y="5457717"/>
            <a:ext cx="46577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標題 1"/>
          <p:cNvSpPr>
            <a:spLocks noGrp="1"/>
          </p:cNvSpPr>
          <p:nvPr>
            <p:ph type="title"/>
          </p:nvPr>
        </p:nvSpPr>
        <p:spPr>
          <a:xfrm>
            <a:off x="395536" y="548680"/>
            <a:ext cx="8229600" cy="648072"/>
          </a:xfrm>
        </p:spPr>
        <p:txBody>
          <a:bodyPr>
            <a:normAutofit/>
          </a:bodyPr>
          <a:lstStyle/>
          <a:p>
            <a:r>
              <a:rPr lang="en-US" altLang="zh-TW" sz="2800" b="1" dirty="0" smtClean="0">
                <a:latin typeface="Arial Rounded MT Bold" pitchFamily="34" charset="0"/>
              </a:rPr>
              <a:t>From </a:t>
            </a:r>
            <a:r>
              <a:rPr lang="en-US" altLang="zh-TW" sz="2800" b="1" dirty="0">
                <a:latin typeface="Arial Rounded MT Bold" pitchFamily="34" charset="0"/>
              </a:rPr>
              <a:t>Structures to KB </a:t>
            </a:r>
            <a:r>
              <a:rPr lang="en-US" altLang="zh-TW" sz="2800" b="1" dirty="0" smtClean="0">
                <a:latin typeface="Arial Rounded MT Bold" pitchFamily="34" charset="0"/>
              </a:rPr>
              <a:t>Interpretations</a:t>
            </a:r>
            <a:endParaRPr lang="zh-TW" altLang="en-US" sz="2800" b="1" dirty="0">
              <a:latin typeface="Arial Rounded MT Bold" pitchFamily="34" charset="0"/>
            </a:endParaRPr>
          </a:p>
        </p:txBody>
      </p:sp>
      <p:sp>
        <p:nvSpPr>
          <p:cNvPr id="5" name="矩形 4"/>
          <p:cNvSpPr/>
          <p:nvPr/>
        </p:nvSpPr>
        <p:spPr>
          <a:xfrm>
            <a:off x="395536" y="1388622"/>
            <a:ext cx="8081872" cy="1320298"/>
          </a:xfrm>
          <a:prstGeom prst="rect">
            <a:avLst/>
          </a:prstGeom>
        </p:spPr>
        <p:txBody>
          <a:bodyPr wrap="square">
            <a:spAutoFit/>
          </a:bodyPr>
          <a:lstStyle/>
          <a:p>
            <a:pPr marL="285750" indent="-285750">
              <a:lnSpc>
                <a:spcPct val="120000"/>
              </a:lnSpc>
              <a:spcBef>
                <a:spcPts val="1200"/>
              </a:spcBef>
              <a:buFont typeface="Arial" pitchFamily="34" charset="0"/>
              <a:buChar char="•"/>
            </a:pPr>
            <a:r>
              <a:rPr lang="en-US" altLang="zh-TW" sz="2000" dirty="0" smtClean="0"/>
              <a:t>The goal is to </a:t>
            </a:r>
            <a:r>
              <a:rPr lang="en-US" altLang="zh-TW" sz="2000" dirty="0"/>
              <a:t>approximate the probability </a:t>
            </a:r>
            <a:r>
              <a:rPr lang="en-US" altLang="zh-TW" sz="2000" dirty="0" smtClean="0"/>
              <a:t>distribution. </a:t>
            </a:r>
          </a:p>
          <a:p>
            <a:pPr marL="285750" indent="-285750">
              <a:lnSpc>
                <a:spcPct val="120000"/>
              </a:lnSpc>
              <a:spcBef>
                <a:spcPts val="1200"/>
              </a:spcBef>
              <a:buFont typeface="Arial" pitchFamily="34" charset="0"/>
              <a:buChar char="•"/>
            </a:pPr>
            <a:r>
              <a:rPr lang="en-US" altLang="zh-TW" sz="2000" dirty="0" smtClean="0"/>
              <a:t>Given </a:t>
            </a:r>
            <a:r>
              <a:rPr lang="en-US" altLang="zh-TW" sz="2000" dirty="0"/>
              <a:t>a keyword query Q, the concept search </a:t>
            </a:r>
            <a:r>
              <a:rPr lang="en-US" altLang="zh-TW" sz="2000" dirty="0" smtClean="0"/>
              <a:t>query C </a:t>
            </a:r>
            <a:r>
              <a:rPr lang="en-US" altLang="zh-TW" sz="2000" dirty="0"/>
              <a:t>representing the intent of Q is estimated as:</a:t>
            </a:r>
            <a:endParaRPr lang="zh-TW" altLang="en-US" sz="2000" dirty="0"/>
          </a:p>
        </p:txBody>
      </p:sp>
      <p:sp>
        <p:nvSpPr>
          <p:cNvPr id="13" name="Rectangle 7"/>
          <p:cNvSpPr/>
          <p:nvPr/>
        </p:nvSpPr>
        <p:spPr>
          <a:xfrm>
            <a:off x="2447764" y="3099277"/>
            <a:ext cx="1476164" cy="374228"/>
          </a:xfrm>
          <a:prstGeom prst="rect">
            <a:avLst/>
          </a:prstGeom>
          <a:solidFill>
            <a:srgbClr val="FFF1C7">
              <a:alpha val="50196"/>
            </a:srgbClr>
          </a:solidFill>
          <a:ln/>
        </p:spPr>
        <p:style>
          <a:lnRef idx="2">
            <a:schemeClr val="accent3"/>
          </a:lnRef>
          <a:fillRef idx="1">
            <a:schemeClr val="lt1"/>
          </a:fillRef>
          <a:effectRef idx="0">
            <a:schemeClr val="accent3"/>
          </a:effectRef>
          <a:fontRef idx="minor">
            <a:schemeClr val="dk1"/>
          </a:fontRef>
        </p:style>
        <p:txBody>
          <a:bodyPr rtlCol="0" anchor="t" anchorCtr="0"/>
          <a:lstStyle/>
          <a:p>
            <a:pPr algn="ctr"/>
            <a:endParaRPr lang="en-US" sz="1000" dirty="0"/>
          </a:p>
        </p:txBody>
      </p:sp>
      <p:sp>
        <p:nvSpPr>
          <p:cNvPr id="14" name="矩形 13"/>
          <p:cNvSpPr/>
          <p:nvPr/>
        </p:nvSpPr>
        <p:spPr>
          <a:xfrm>
            <a:off x="1907704" y="2780928"/>
            <a:ext cx="2802370" cy="276999"/>
          </a:xfrm>
          <a:prstGeom prst="rect">
            <a:avLst/>
          </a:prstGeom>
        </p:spPr>
        <p:txBody>
          <a:bodyPr wrap="none">
            <a:spAutoFit/>
          </a:bodyPr>
          <a:lstStyle/>
          <a:p>
            <a:pPr algn="ctr"/>
            <a:r>
              <a:rPr lang="en-US" altLang="zh-TW" sz="1200" b="1" dirty="0"/>
              <a:t>Probability </a:t>
            </a:r>
            <a:r>
              <a:rPr lang="en-US" altLang="zh-TW" sz="1200" b="1" dirty="0" smtClean="0"/>
              <a:t>of concept search query</a:t>
            </a:r>
            <a:endParaRPr lang="en-US" altLang="zh-TW" sz="1200" b="1" dirty="0"/>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3501008"/>
            <a:ext cx="55435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7"/>
          <p:cNvSpPr/>
          <p:nvPr/>
        </p:nvSpPr>
        <p:spPr>
          <a:xfrm>
            <a:off x="3923928" y="3486820"/>
            <a:ext cx="1224136" cy="374228"/>
          </a:xfrm>
          <a:prstGeom prst="rect">
            <a:avLst/>
          </a:prstGeom>
          <a:solidFill>
            <a:srgbClr val="FFF1C7">
              <a:alpha val="50196"/>
            </a:srgbClr>
          </a:solidFill>
          <a:ln/>
        </p:spPr>
        <p:style>
          <a:lnRef idx="2">
            <a:schemeClr val="accent3"/>
          </a:lnRef>
          <a:fillRef idx="1">
            <a:schemeClr val="lt1"/>
          </a:fillRef>
          <a:effectRef idx="0">
            <a:schemeClr val="accent3"/>
          </a:effectRef>
          <a:fontRef idx="minor">
            <a:schemeClr val="dk1"/>
          </a:fontRef>
        </p:style>
        <p:txBody>
          <a:bodyPr rtlCol="0" anchor="t" anchorCtr="0"/>
          <a:lstStyle/>
          <a:p>
            <a:pPr algn="ctr"/>
            <a:endParaRPr lang="en-US" sz="1000" dirty="0"/>
          </a:p>
        </p:txBody>
      </p:sp>
      <p:sp>
        <p:nvSpPr>
          <p:cNvPr id="17" name="Rectangle 7"/>
          <p:cNvSpPr/>
          <p:nvPr/>
        </p:nvSpPr>
        <p:spPr>
          <a:xfrm>
            <a:off x="5297098" y="3501008"/>
            <a:ext cx="1291126" cy="374228"/>
          </a:xfrm>
          <a:prstGeom prst="rect">
            <a:avLst/>
          </a:prstGeom>
          <a:solidFill>
            <a:srgbClr val="FFF1C7">
              <a:alpha val="50196"/>
            </a:srgbClr>
          </a:solidFill>
          <a:ln/>
        </p:spPr>
        <p:style>
          <a:lnRef idx="2">
            <a:schemeClr val="accent3"/>
          </a:lnRef>
          <a:fillRef idx="1">
            <a:schemeClr val="lt1"/>
          </a:fillRef>
          <a:effectRef idx="0">
            <a:schemeClr val="accent3"/>
          </a:effectRef>
          <a:fontRef idx="minor">
            <a:schemeClr val="dk1"/>
          </a:fontRef>
        </p:style>
        <p:txBody>
          <a:bodyPr rtlCol="0" anchor="t" anchorCtr="0"/>
          <a:lstStyle/>
          <a:p>
            <a:pPr algn="ctr"/>
            <a:endParaRPr lang="en-US" sz="1000" dirty="0"/>
          </a:p>
        </p:txBody>
      </p:sp>
      <p:sp>
        <p:nvSpPr>
          <p:cNvPr id="18" name="矩形 17"/>
          <p:cNvSpPr/>
          <p:nvPr/>
        </p:nvSpPr>
        <p:spPr>
          <a:xfrm>
            <a:off x="2874050" y="3872081"/>
            <a:ext cx="2634054" cy="276999"/>
          </a:xfrm>
          <a:prstGeom prst="rect">
            <a:avLst/>
          </a:prstGeom>
        </p:spPr>
        <p:txBody>
          <a:bodyPr wrap="none">
            <a:spAutoFit/>
          </a:bodyPr>
          <a:lstStyle/>
          <a:p>
            <a:pPr algn="ctr"/>
            <a:r>
              <a:rPr lang="en-US" altLang="zh-TW" sz="1200" b="1" dirty="0"/>
              <a:t>Probability </a:t>
            </a:r>
            <a:r>
              <a:rPr lang="en-US" altLang="zh-TW" sz="1200" b="1" dirty="0" smtClean="0"/>
              <a:t>of </a:t>
            </a:r>
            <a:r>
              <a:rPr lang="en-US" altLang="zh-TW" sz="1200" b="1" dirty="0"/>
              <a:t>an annotated query</a:t>
            </a:r>
          </a:p>
        </p:txBody>
      </p:sp>
      <p:sp>
        <p:nvSpPr>
          <p:cNvPr id="19" name="矩形 18"/>
          <p:cNvSpPr/>
          <p:nvPr/>
        </p:nvSpPr>
        <p:spPr>
          <a:xfrm>
            <a:off x="5724128" y="3224009"/>
            <a:ext cx="3168352" cy="276999"/>
          </a:xfrm>
          <a:prstGeom prst="rect">
            <a:avLst/>
          </a:prstGeom>
        </p:spPr>
        <p:txBody>
          <a:bodyPr wrap="square">
            <a:spAutoFit/>
          </a:bodyPr>
          <a:lstStyle/>
          <a:p>
            <a:pPr algn="ctr"/>
            <a:r>
              <a:rPr lang="en-US" altLang="zh-TW" sz="1200" b="1" dirty="0" smtClean="0"/>
              <a:t>Probability of </a:t>
            </a:r>
            <a:r>
              <a:rPr lang="en-US" altLang="zh-TW" sz="1200" b="1" dirty="0"/>
              <a:t>a structured template</a:t>
            </a:r>
          </a:p>
        </p:txBody>
      </p:sp>
    </p:spTree>
    <p:extLst>
      <p:ext uri="{BB962C8B-B14F-4D97-AF65-F5344CB8AC3E}">
        <p14:creationId xmlns:p14="http://schemas.microsoft.com/office/powerpoint/2010/main" val="35966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animBg="1"/>
      <p:bldP spid="14" grpId="0"/>
      <p:bldP spid="16" grpId="0" animBg="1"/>
      <p:bldP spid="17" grpId="0" animBg="1"/>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990600"/>
          </a:xfrm>
        </p:spPr>
        <p:txBody>
          <a:bodyPr>
            <a:normAutofit/>
          </a:bodyPr>
          <a:lstStyle/>
          <a:p>
            <a:r>
              <a:rPr lang="en-US" altLang="zh-TW" sz="2800" b="1" dirty="0">
                <a:latin typeface="Arial Rounded MT Bold" pitchFamily="34" charset="0"/>
              </a:rPr>
              <a:t>Outline</a:t>
            </a:r>
            <a:endParaRPr lang="zh-TW" altLang="en-US" sz="2800" b="1" dirty="0">
              <a:latin typeface="Arial Rounded MT Bold" pitchFamily="34" charset="0"/>
            </a:endParaRPr>
          </a:p>
        </p:txBody>
      </p:sp>
      <p:sp>
        <p:nvSpPr>
          <p:cNvPr id="3" name="內容版面配置區 2"/>
          <p:cNvSpPr>
            <a:spLocks noGrp="1"/>
          </p:cNvSpPr>
          <p:nvPr>
            <p:ph idx="1"/>
          </p:nvPr>
        </p:nvSpPr>
        <p:spPr>
          <a:xfrm>
            <a:off x="179512" y="1484784"/>
            <a:ext cx="8892480" cy="5112568"/>
          </a:xfrm>
        </p:spPr>
        <p:txBody>
          <a:bodyPr>
            <a:normAutofit/>
          </a:bodyPr>
          <a:lstStyle/>
          <a:p>
            <a:r>
              <a:rPr lang="en-US" altLang="zh-TW" sz="2600" b="1" dirty="0">
                <a:solidFill>
                  <a:schemeClr val="bg1">
                    <a:lumMod val="65000"/>
                  </a:schemeClr>
                </a:solidFill>
                <a:latin typeface="Century Gothic" pitchFamily="34" charset="0"/>
              </a:rPr>
              <a:t>Introduction</a:t>
            </a:r>
          </a:p>
          <a:p>
            <a:r>
              <a:rPr lang="en-US" altLang="zh-TW" sz="2600" b="1" dirty="0" smtClean="0">
                <a:solidFill>
                  <a:schemeClr val="bg1">
                    <a:lumMod val="65000"/>
                  </a:schemeClr>
                </a:solidFill>
                <a:latin typeface="Century Gothic" pitchFamily="34" charset="0"/>
              </a:rPr>
              <a:t>Query Segmentation &amp; Annotation</a:t>
            </a:r>
          </a:p>
          <a:p>
            <a:pPr lvl="1"/>
            <a:r>
              <a:rPr lang="en-US" altLang="zh-TW" sz="2200" b="1" dirty="0" smtClean="0">
                <a:solidFill>
                  <a:schemeClr val="bg1">
                    <a:lumMod val="65000"/>
                  </a:schemeClr>
                </a:solidFill>
                <a:latin typeface="Century Gothic" pitchFamily="34" charset="0"/>
              </a:rPr>
              <a:t>Baseline term classification</a:t>
            </a:r>
          </a:p>
          <a:p>
            <a:pPr lvl="1"/>
            <a:r>
              <a:rPr lang="en-US" altLang="zh-TW" sz="2200" b="1" dirty="0">
                <a:solidFill>
                  <a:schemeClr val="bg1">
                    <a:lumMod val="65000"/>
                  </a:schemeClr>
                </a:solidFill>
                <a:latin typeface="Century Gothic" pitchFamily="34" charset="0"/>
              </a:rPr>
              <a:t>CRF feature design</a:t>
            </a:r>
          </a:p>
          <a:p>
            <a:r>
              <a:rPr lang="en-US" altLang="zh-TW" sz="2600" b="1" dirty="0" smtClean="0">
                <a:solidFill>
                  <a:schemeClr val="bg1">
                    <a:lumMod val="65000"/>
                  </a:schemeClr>
                </a:solidFill>
                <a:latin typeface="Century Gothic" pitchFamily="34" charset="0"/>
              </a:rPr>
              <a:t>Structuring Annotated Queries</a:t>
            </a:r>
          </a:p>
          <a:p>
            <a:r>
              <a:rPr lang="en-US" altLang="zh-TW" sz="2600" b="1" dirty="0" smtClean="0">
                <a:solidFill>
                  <a:schemeClr val="bg1">
                    <a:lumMod val="65000"/>
                  </a:schemeClr>
                </a:solidFill>
                <a:latin typeface="Century Gothic" pitchFamily="34" charset="0"/>
              </a:rPr>
              <a:t>From Structures to KB Interpretations</a:t>
            </a:r>
          </a:p>
          <a:p>
            <a:r>
              <a:rPr lang="en-US" altLang="zh-TW" sz="2600" b="1" dirty="0">
                <a:latin typeface="Century Gothic" pitchFamily="34" charset="0"/>
              </a:rPr>
              <a:t>Experiment</a:t>
            </a:r>
          </a:p>
          <a:p>
            <a:r>
              <a:rPr lang="en-US" altLang="zh-TW" sz="2600" b="1" dirty="0">
                <a:solidFill>
                  <a:schemeClr val="bg1">
                    <a:lumMod val="65000"/>
                  </a:schemeClr>
                </a:solidFill>
                <a:latin typeface="Century Gothic" pitchFamily="34" charset="0"/>
              </a:rPr>
              <a:t>Conclusion</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21</a:t>
            </a:fld>
            <a:endParaRPr lang="zh-TW" altLang="en-US"/>
          </a:p>
        </p:txBody>
      </p:sp>
    </p:spTree>
    <p:extLst>
      <p:ext uri="{BB962C8B-B14F-4D97-AF65-F5344CB8AC3E}">
        <p14:creationId xmlns:p14="http://schemas.microsoft.com/office/powerpoint/2010/main" val="1532041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22</a:t>
            </a:fld>
            <a:endParaRPr lang="zh-TW" altLang="en-US"/>
          </a:p>
        </p:txBody>
      </p:sp>
      <p:sp>
        <p:nvSpPr>
          <p:cNvPr id="5" name="標題 1"/>
          <p:cNvSpPr>
            <a:spLocks noGrp="1"/>
          </p:cNvSpPr>
          <p:nvPr>
            <p:ph type="title"/>
          </p:nvPr>
        </p:nvSpPr>
        <p:spPr>
          <a:xfrm>
            <a:off x="323528" y="476672"/>
            <a:ext cx="8229600" cy="720080"/>
          </a:xfrm>
        </p:spPr>
        <p:txBody>
          <a:bodyPr>
            <a:normAutofit/>
          </a:bodyPr>
          <a:lstStyle/>
          <a:p>
            <a:r>
              <a:rPr lang="en-US" altLang="zh-TW" sz="2800" b="1" dirty="0" smtClean="0">
                <a:latin typeface="Arial Rounded MT Bold" pitchFamily="34" charset="0"/>
              </a:rPr>
              <a:t>Experiment</a:t>
            </a:r>
            <a:endParaRPr lang="zh-TW" altLang="en-US" sz="2800" b="1" dirty="0">
              <a:latin typeface="Arial Rounded MT Bold"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340768"/>
            <a:ext cx="798568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213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23</a:t>
            </a:fld>
            <a:endParaRPr lang="zh-TW" altLang="en-US"/>
          </a:p>
        </p:txBody>
      </p:sp>
      <p:sp>
        <p:nvSpPr>
          <p:cNvPr id="5" name="標題 1"/>
          <p:cNvSpPr>
            <a:spLocks noGrp="1"/>
          </p:cNvSpPr>
          <p:nvPr>
            <p:ph type="title"/>
          </p:nvPr>
        </p:nvSpPr>
        <p:spPr>
          <a:xfrm>
            <a:off x="323528" y="476672"/>
            <a:ext cx="8229600" cy="720080"/>
          </a:xfrm>
        </p:spPr>
        <p:txBody>
          <a:bodyPr>
            <a:normAutofit/>
          </a:bodyPr>
          <a:lstStyle/>
          <a:p>
            <a:r>
              <a:rPr lang="en-US" altLang="zh-TW" sz="2800" b="1" dirty="0" smtClean="0">
                <a:latin typeface="Arial Rounded MT Bold" pitchFamily="34" charset="0"/>
              </a:rPr>
              <a:t>Experiment</a:t>
            </a:r>
            <a:endParaRPr lang="zh-TW" altLang="en-US" sz="2800" b="1" dirty="0">
              <a:latin typeface="Arial Rounded MT Bold"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82444"/>
            <a:ext cx="7056784" cy="439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480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24</a:t>
            </a:fld>
            <a:endParaRPr lang="zh-TW" altLang="en-US"/>
          </a:p>
        </p:txBody>
      </p:sp>
      <p:sp>
        <p:nvSpPr>
          <p:cNvPr id="5" name="標題 1"/>
          <p:cNvSpPr>
            <a:spLocks noGrp="1"/>
          </p:cNvSpPr>
          <p:nvPr>
            <p:ph type="title"/>
          </p:nvPr>
        </p:nvSpPr>
        <p:spPr>
          <a:xfrm>
            <a:off x="323528" y="476672"/>
            <a:ext cx="8229600" cy="720080"/>
          </a:xfrm>
        </p:spPr>
        <p:txBody>
          <a:bodyPr>
            <a:normAutofit/>
          </a:bodyPr>
          <a:lstStyle/>
          <a:p>
            <a:r>
              <a:rPr lang="en-US" altLang="zh-TW" sz="2800" b="1" dirty="0" smtClean="0">
                <a:latin typeface="Arial Rounded MT Bold" pitchFamily="34" charset="0"/>
              </a:rPr>
              <a:t>Experiment</a:t>
            </a:r>
            <a:endParaRPr lang="zh-TW" altLang="en-US" sz="2800" b="1" dirty="0">
              <a:latin typeface="Arial Rounded MT Bold"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8062959"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480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25</a:t>
            </a:fld>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44" y="1052736"/>
            <a:ext cx="7546256"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標題 1"/>
          <p:cNvSpPr>
            <a:spLocks noGrp="1"/>
          </p:cNvSpPr>
          <p:nvPr>
            <p:ph type="title"/>
          </p:nvPr>
        </p:nvSpPr>
        <p:spPr>
          <a:xfrm>
            <a:off x="323528" y="332656"/>
            <a:ext cx="8229600" cy="720080"/>
          </a:xfrm>
        </p:spPr>
        <p:txBody>
          <a:bodyPr>
            <a:normAutofit/>
          </a:bodyPr>
          <a:lstStyle/>
          <a:p>
            <a:r>
              <a:rPr lang="en-US" altLang="zh-TW" sz="2800" b="1" dirty="0" smtClean="0">
                <a:latin typeface="Arial Rounded MT Bold" pitchFamily="34" charset="0"/>
              </a:rPr>
              <a:t>Experiment</a:t>
            </a:r>
            <a:endParaRPr lang="zh-TW" altLang="en-US" sz="2800" b="1" dirty="0">
              <a:latin typeface="Arial Rounded MT Bold"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365104"/>
            <a:ext cx="758844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25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990600"/>
          </a:xfrm>
        </p:spPr>
        <p:txBody>
          <a:bodyPr>
            <a:normAutofit/>
          </a:bodyPr>
          <a:lstStyle/>
          <a:p>
            <a:r>
              <a:rPr lang="en-US" altLang="zh-TW" sz="2800" b="1" dirty="0">
                <a:latin typeface="Arial Rounded MT Bold" pitchFamily="34" charset="0"/>
              </a:rPr>
              <a:t>Outline</a:t>
            </a:r>
            <a:endParaRPr lang="zh-TW" altLang="en-US" sz="2800" b="1" dirty="0">
              <a:latin typeface="Arial Rounded MT Bold" pitchFamily="34" charset="0"/>
            </a:endParaRPr>
          </a:p>
        </p:txBody>
      </p:sp>
      <p:sp>
        <p:nvSpPr>
          <p:cNvPr id="3" name="內容版面配置區 2"/>
          <p:cNvSpPr>
            <a:spLocks noGrp="1"/>
          </p:cNvSpPr>
          <p:nvPr>
            <p:ph idx="1"/>
          </p:nvPr>
        </p:nvSpPr>
        <p:spPr>
          <a:xfrm>
            <a:off x="179512" y="1484784"/>
            <a:ext cx="8892480" cy="5112568"/>
          </a:xfrm>
        </p:spPr>
        <p:txBody>
          <a:bodyPr>
            <a:normAutofit/>
          </a:bodyPr>
          <a:lstStyle/>
          <a:p>
            <a:r>
              <a:rPr lang="en-US" altLang="zh-TW" sz="2600" b="1" dirty="0">
                <a:solidFill>
                  <a:schemeClr val="bg1">
                    <a:lumMod val="65000"/>
                  </a:schemeClr>
                </a:solidFill>
                <a:latin typeface="Century Gothic" pitchFamily="34" charset="0"/>
              </a:rPr>
              <a:t>Introduction</a:t>
            </a:r>
          </a:p>
          <a:p>
            <a:r>
              <a:rPr lang="en-US" altLang="zh-TW" sz="2600" b="1" dirty="0" smtClean="0">
                <a:solidFill>
                  <a:schemeClr val="bg1">
                    <a:lumMod val="65000"/>
                  </a:schemeClr>
                </a:solidFill>
                <a:latin typeface="Century Gothic" pitchFamily="34" charset="0"/>
              </a:rPr>
              <a:t>Query Segmentation &amp; Annotation</a:t>
            </a:r>
          </a:p>
          <a:p>
            <a:pPr lvl="1"/>
            <a:r>
              <a:rPr lang="en-US" altLang="zh-TW" sz="2200" b="1" dirty="0" smtClean="0">
                <a:solidFill>
                  <a:schemeClr val="bg1">
                    <a:lumMod val="65000"/>
                  </a:schemeClr>
                </a:solidFill>
                <a:latin typeface="Century Gothic" pitchFamily="34" charset="0"/>
              </a:rPr>
              <a:t>Baseline term classification</a:t>
            </a:r>
          </a:p>
          <a:p>
            <a:pPr lvl="1"/>
            <a:r>
              <a:rPr lang="en-US" altLang="zh-TW" sz="2200" b="1" dirty="0">
                <a:solidFill>
                  <a:schemeClr val="bg1">
                    <a:lumMod val="65000"/>
                  </a:schemeClr>
                </a:solidFill>
                <a:latin typeface="Century Gothic" pitchFamily="34" charset="0"/>
              </a:rPr>
              <a:t>CRF feature design</a:t>
            </a:r>
          </a:p>
          <a:p>
            <a:r>
              <a:rPr lang="en-US" altLang="zh-TW" sz="2600" b="1" dirty="0" smtClean="0">
                <a:solidFill>
                  <a:schemeClr val="bg1">
                    <a:lumMod val="65000"/>
                  </a:schemeClr>
                </a:solidFill>
                <a:latin typeface="Century Gothic" pitchFamily="34" charset="0"/>
              </a:rPr>
              <a:t>Structuring Annotated Queries</a:t>
            </a:r>
          </a:p>
          <a:p>
            <a:r>
              <a:rPr lang="en-US" altLang="zh-TW" sz="2600" b="1" dirty="0" smtClean="0">
                <a:solidFill>
                  <a:schemeClr val="bg1">
                    <a:lumMod val="65000"/>
                  </a:schemeClr>
                </a:solidFill>
                <a:latin typeface="Century Gothic" pitchFamily="34" charset="0"/>
              </a:rPr>
              <a:t>From Structures to KB Interpretations</a:t>
            </a:r>
          </a:p>
          <a:p>
            <a:r>
              <a:rPr lang="en-US" altLang="zh-TW" sz="2600" b="1" dirty="0" smtClean="0">
                <a:solidFill>
                  <a:schemeClr val="bg1">
                    <a:lumMod val="65000"/>
                  </a:schemeClr>
                </a:solidFill>
                <a:latin typeface="Century Gothic" pitchFamily="34" charset="0"/>
              </a:rPr>
              <a:t>Experiment</a:t>
            </a:r>
            <a:endParaRPr lang="en-US" altLang="zh-TW" sz="2600" b="1" dirty="0">
              <a:solidFill>
                <a:schemeClr val="bg1">
                  <a:lumMod val="65000"/>
                </a:schemeClr>
              </a:solidFill>
              <a:latin typeface="Century Gothic" pitchFamily="34" charset="0"/>
            </a:endParaRPr>
          </a:p>
          <a:p>
            <a:r>
              <a:rPr lang="en-US" altLang="zh-TW" sz="2600" b="1" dirty="0">
                <a:latin typeface="Century Gothic" pitchFamily="34" charset="0"/>
              </a:rPr>
              <a:t>Conclusion</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26</a:t>
            </a:fld>
            <a:endParaRPr lang="zh-TW" altLang="en-US"/>
          </a:p>
        </p:txBody>
      </p:sp>
    </p:spTree>
    <p:extLst>
      <p:ext uri="{BB962C8B-B14F-4D97-AF65-F5344CB8AC3E}">
        <p14:creationId xmlns:p14="http://schemas.microsoft.com/office/powerpoint/2010/main" val="1532041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3400"/>
            <a:ext cx="8229600" cy="735360"/>
          </a:xfrm>
        </p:spPr>
        <p:txBody>
          <a:bodyPr>
            <a:normAutofit/>
          </a:bodyPr>
          <a:lstStyle/>
          <a:p>
            <a:r>
              <a:rPr lang="en-US" altLang="zh-TW" sz="2800" b="1" dirty="0">
                <a:latin typeface="Arial Rounded MT Bold" pitchFamily="34" charset="0"/>
              </a:rPr>
              <a:t>Conclusion</a:t>
            </a:r>
            <a:endParaRPr lang="zh-TW" altLang="en-US" sz="2800" b="1" dirty="0">
              <a:latin typeface="Arial Rounded MT Bold" pitchFamily="34"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27</a:t>
            </a:fld>
            <a:endParaRPr lang="zh-TW" altLang="en-US"/>
          </a:p>
        </p:txBody>
      </p:sp>
      <p:sp>
        <p:nvSpPr>
          <p:cNvPr id="5" name="內容版面配置區 2"/>
          <p:cNvSpPr txBox="1">
            <a:spLocks/>
          </p:cNvSpPr>
          <p:nvPr/>
        </p:nvSpPr>
        <p:spPr>
          <a:xfrm>
            <a:off x="272544" y="1340768"/>
            <a:ext cx="8763952" cy="540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4400">
              <a:lnSpc>
                <a:spcPct val="120000"/>
              </a:lnSpc>
              <a:spcBef>
                <a:spcPts val="1200"/>
              </a:spcBef>
            </a:pPr>
            <a:r>
              <a:rPr lang="en-US" altLang="zh-TW" sz="2000" dirty="0" smtClean="0"/>
              <a:t>This paper </a:t>
            </a:r>
            <a:r>
              <a:rPr lang="en-US" altLang="zh-TW" sz="2000" dirty="0"/>
              <a:t>propose a novel method for interpreting </a:t>
            </a:r>
            <a:r>
              <a:rPr lang="en-US" altLang="zh-TW" sz="2000" dirty="0" smtClean="0"/>
              <a:t>keyword queries over Web </a:t>
            </a:r>
            <a:r>
              <a:rPr lang="en-US" altLang="zh-TW" sz="2000" dirty="0"/>
              <a:t>knowledge bases that computes </a:t>
            </a:r>
            <a:r>
              <a:rPr lang="en-US" altLang="zh-TW" sz="2000" dirty="0" smtClean="0"/>
              <a:t>probable semantic </a:t>
            </a:r>
            <a:r>
              <a:rPr lang="en-US" altLang="zh-TW" sz="2000" dirty="0"/>
              <a:t>structures based on a statistical </a:t>
            </a:r>
            <a:r>
              <a:rPr lang="en-US" altLang="zh-TW" sz="2000" dirty="0" smtClean="0"/>
              <a:t>model learned </a:t>
            </a:r>
            <a:r>
              <a:rPr lang="en-US" altLang="zh-TW" sz="2000" dirty="0"/>
              <a:t>from real user queries, and maps them into </a:t>
            </a:r>
            <a:r>
              <a:rPr lang="en-US" altLang="zh-TW" sz="2000" dirty="0" smtClean="0"/>
              <a:t>a knowledge </a:t>
            </a:r>
            <a:r>
              <a:rPr lang="en-US" altLang="zh-TW" sz="2000" dirty="0"/>
              <a:t>base</a:t>
            </a:r>
            <a:r>
              <a:rPr lang="en-US" altLang="zh-TW" sz="2000" dirty="0" smtClean="0"/>
              <a:t>.</a:t>
            </a:r>
          </a:p>
          <a:p>
            <a:pPr marL="284400">
              <a:lnSpc>
                <a:spcPct val="120000"/>
              </a:lnSpc>
              <a:spcBef>
                <a:spcPts val="1200"/>
              </a:spcBef>
            </a:pPr>
            <a:r>
              <a:rPr lang="en-US" altLang="zh-TW" sz="2000" dirty="0" smtClean="0"/>
              <a:t>Showing an </a:t>
            </a:r>
            <a:r>
              <a:rPr lang="en-US" altLang="zh-TW" sz="2000" dirty="0"/>
              <a:t>encoding of the semantic annotation </a:t>
            </a:r>
            <a:r>
              <a:rPr lang="en-US" altLang="zh-TW" sz="2000" dirty="0" smtClean="0"/>
              <a:t>problem as </a:t>
            </a:r>
            <a:r>
              <a:rPr lang="en-US" altLang="zh-TW" sz="2000" dirty="0"/>
              <a:t>a parameter estimation problem for a </a:t>
            </a:r>
            <a:r>
              <a:rPr lang="en-US" altLang="zh-TW" sz="2000" dirty="0" smtClean="0"/>
              <a:t>conditional random field(CRF) .</a:t>
            </a:r>
          </a:p>
          <a:p>
            <a:pPr marL="284400">
              <a:lnSpc>
                <a:spcPct val="120000"/>
              </a:lnSpc>
              <a:spcBef>
                <a:spcPts val="1200"/>
              </a:spcBef>
            </a:pPr>
            <a:r>
              <a:rPr lang="en-US" altLang="zh-TW" sz="2000" dirty="0" smtClean="0"/>
              <a:t>Proposing </a:t>
            </a:r>
            <a:r>
              <a:rPr lang="en-US" altLang="zh-TW" sz="2000" dirty="0"/>
              <a:t>a method of </a:t>
            </a:r>
            <a:r>
              <a:rPr lang="en-US" altLang="zh-TW" sz="2000" dirty="0" smtClean="0"/>
              <a:t>structuring annotated </a:t>
            </a:r>
            <a:r>
              <a:rPr lang="en-US" altLang="zh-TW" sz="2000" dirty="0"/>
              <a:t>queries that uses a high level </a:t>
            </a:r>
            <a:r>
              <a:rPr lang="en-US" altLang="zh-TW" sz="2000" dirty="0" smtClean="0"/>
              <a:t>representation of </a:t>
            </a:r>
            <a:r>
              <a:rPr lang="en-US" altLang="zh-TW" sz="2000" dirty="0"/>
              <a:t>both keyword queries and the target </a:t>
            </a:r>
            <a:r>
              <a:rPr lang="en-US" altLang="zh-TW" sz="2000" dirty="0" smtClean="0"/>
              <a:t>knowledge base </a:t>
            </a:r>
            <a:r>
              <a:rPr lang="en-US" altLang="zh-TW" sz="2000" dirty="0"/>
              <a:t>query structure.</a:t>
            </a:r>
          </a:p>
        </p:txBody>
      </p:sp>
    </p:spTree>
    <p:extLst>
      <p:ext uri="{BB962C8B-B14F-4D97-AF65-F5344CB8AC3E}">
        <p14:creationId xmlns:p14="http://schemas.microsoft.com/office/powerpoint/2010/main" val="996885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3</a:t>
            </a:fld>
            <a:endParaRPr lang="zh-TW" altLang="en-US"/>
          </a:p>
        </p:txBody>
      </p:sp>
      <p:sp>
        <p:nvSpPr>
          <p:cNvPr id="19" name="標題 1"/>
          <p:cNvSpPr>
            <a:spLocks noGrp="1"/>
          </p:cNvSpPr>
          <p:nvPr>
            <p:ph type="title"/>
          </p:nvPr>
        </p:nvSpPr>
        <p:spPr>
          <a:xfrm>
            <a:off x="395536" y="476672"/>
            <a:ext cx="8229600" cy="648072"/>
          </a:xfrm>
        </p:spPr>
        <p:txBody>
          <a:bodyPr>
            <a:normAutofit/>
          </a:bodyPr>
          <a:lstStyle/>
          <a:p>
            <a:r>
              <a:rPr lang="en-US" altLang="zh-TW" sz="2800" b="1" dirty="0" smtClean="0">
                <a:latin typeface="Arial Rounded MT Bold" pitchFamily="34" charset="0"/>
              </a:rPr>
              <a:t>Introduction - Motivation</a:t>
            </a:r>
            <a:endParaRPr lang="zh-TW" altLang="en-US" sz="2800" b="1" dirty="0">
              <a:latin typeface="Arial Rounded MT Bold"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1872208" cy="172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521343" y="3140968"/>
            <a:ext cx="7992888" cy="3631763"/>
          </a:xfrm>
          <a:prstGeom prst="rect">
            <a:avLst/>
          </a:prstGeom>
        </p:spPr>
        <p:txBody>
          <a:bodyPr wrap="square">
            <a:spAutoFit/>
          </a:bodyPr>
          <a:lstStyle/>
          <a:p>
            <a:pPr marL="285750" indent="-285750">
              <a:lnSpc>
                <a:spcPct val="125000"/>
              </a:lnSpc>
              <a:spcBef>
                <a:spcPts val="1200"/>
              </a:spcBef>
              <a:buFont typeface="Arial" pitchFamily="34" charset="0"/>
              <a:buChar char="•"/>
            </a:pPr>
            <a:r>
              <a:rPr lang="en-US" altLang="zh-TW" sz="2000" dirty="0"/>
              <a:t>Query understanding is a broad phrase used to </a:t>
            </a:r>
            <a:r>
              <a:rPr lang="en-US" altLang="zh-TW" sz="2000" dirty="0" smtClean="0"/>
              <a:t>describe many </a:t>
            </a:r>
            <a:r>
              <a:rPr lang="en-US" altLang="zh-TW" sz="2000" dirty="0"/>
              <a:t>techniques applied to keyword </a:t>
            </a:r>
            <a:r>
              <a:rPr lang="en-US" altLang="zh-TW" sz="2000" dirty="0" smtClean="0"/>
              <a:t>queries.</a:t>
            </a:r>
          </a:p>
          <a:p>
            <a:pPr marL="285750" indent="-285750">
              <a:lnSpc>
                <a:spcPct val="125000"/>
              </a:lnSpc>
              <a:spcBef>
                <a:spcPts val="1200"/>
              </a:spcBef>
              <a:buFont typeface="Arial" pitchFamily="34" charset="0"/>
              <a:buChar char="•"/>
            </a:pPr>
            <a:r>
              <a:rPr lang="en-US" altLang="zh-TW" sz="2000" dirty="0" smtClean="0"/>
              <a:t>To represent the underlying information need in a way that a search system can exploit.</a:t>
            </a:r>
          </a:p>
          <a:p>
            <a:pPr marL="285750" indent="-285750">
              <a:lnSpc>
                <a:spcPct val="125000"/>
              </a:lnSpc>
              <a:spcBef>
                <a:spcPts val="1200"/>
              </a:spcBef>
              <a:buFont typeface="Arial" pitchFamily="34" charset="0"/>
              <a:buChar char="•"/>
            </a:pPr>
            <a:r>
              <a:rPr lang="en-US" altLang="zh-TW" sz="2000" dirty="0" smtClean="0"/>
              <a:t>EX</a:t>
            </a:r>
            <a:r>
              <a:rPr lang="zh-TW" altLang="en-US" sz="2000" dirty="0" smtClean="0"/>
              <a:t>：</a:t>
            </a:r>
            <a:r>
              <a:rPr lang="en-US" altLang="zh-TW" sz="2000" dirty="0" smtClean="0"/>
              <a:t>Finding </a:t>
            </a:r>
            <a:r>
              <a:rPr lang="en-US" altLang="zh-TW" sz="2000" dirty="0"/>
              <a:t>entities of type </a:t>
            </a:r>
            <a:r>
              <a:rPr lang="en-US" altLang="zh-TW" sz="2000" b="1" dirty="0"/>
              <a:t>song</a:t>
            </a:r>
            <a:r>
              <a:rPr lang="en-US" altLang="zh-TW" sz="2000" dirty="0"/>
              <a:t> that are </a:t>
            </a:r>
            <a:r>
              <a:rPr lang="en-US" altLang="zh-TW" sz="2000" b="1" dirty="0"/>
              <a:t>created by </a:t>
            </a:r>
            <a:r>
              <a:rPr lang="en-US" altLang="zh-TW" sz="2000" dirty="0"/>
              <a:t>an entity named </a:t>
            </a:r>
            <a:r>
              <a:rPr lang="en-US" altLang="zh-TW" sz="2000" b="1" dirty="0" smtClean="0"/>
              <a:t>“</a:t>
            </a:r>
            <a:r>
              <a:rPr lang="en-US" altLang="zh-TW" sz="2000" b="1" dirty="0" err="1" smtClean="0"/>
              <a:t>jimi</a:t>
            </a:r>
            <a:r>
              <a:rPr lang="en-US" altLang="zh-TW" sz="2000" b="1" dirty="0" smtClean="0"/>
              <a:t> </a:t>
            </a:r>
            <a:r>
              <a:rPr lang="en-US" altLang="zh-TW" sz="2000" b="1" dirty="0" err="1" smtClean="0"/>
              <a:t>hendrix</a:t>
            </a:r>
            <a:r>
              <a:rPr lang="en-US" altLang="zh-TW" sz="2000" b="1" dirty="0" smtClean="0"/>
              <a:t>”.</a:t>
            </a:r>
          </a:p>
          <a:p>
            <a:pPr marL="742950" lvl="1" indent="-285750">
              <a:buFont typeface="Arial" pitchFamily="34" charset="0"/>
              <a:buChar char="•"/>
            </a:pPr>
            <a:r>
              <a:rPr lang="en-US" altLang="zh-TW" sz="2000" dirty="0"/>
              <a:t>the person named </a:t>
            </a:r>
            <a:r>
              <a:rPr lang="en-US" altLang="zh-TW" sz="2000" b="1" dirty="0" smtClean="0"/>
              <a:t>“</a:t>
            </a:r>
            <a:r>
              <a:rPr lang="en-US" altLang="zh-TW" sz="2000" b="1" dirty="0" err="1" smtClean="0"/>
              <a:t>jimi</a:t>
            </a:r>
            <a:r>
              <a:rPr lang="en-US" altLang="zh-TW" sz="2000" b="1" dirty="0" smtClean="0"/>
              <a:t> </a:t>
            </a:r>
            <a:r>
              <a:rPr lang="en-US" altLang="zh-TW" sz="2000" b="1" dirty="0" err="1" smtClean="0"/>
              <a:t>hendrix</a:t>
            </a:r>
            <a:r>
              <a:rPr lang="en-US" altLang="zh-TW" sz="2000" b="1" dirty="0" smtClean="0"/>
              <a:t>” </a:t>
            </a:r>
            <a:r>
              <a:rPr lang="en-US" altLang="zh-TW" sz="2000" dirty="0"/>
              <a:t>who is known to have written </a:t>
            </a:r>
            <a:r>
              <a:rPr lang="en-US" altLang="zh-TW" sz="2000" b="1" dirty="0"/>
              <a:t>songs</a:t>
            </a:r>
            <a:r>
              <a:rPr lang="en-US" altLang="zh-TW" sz="2000" dirty="0"/>
              <a:t>, </a:t>
            </a:r>
          </a:p>
          <a:p>
            <a:pPr marL="742950" lvl="1" indent="-285750">
              <a:buFont typeface="Arial" pitchFamily="34" charset="0"/>
              <a:buChar char="•"/>
            </a:pPr>
            <a:r>
              <a:rPr lang="en-US" altLang="zh-TW" sz="2000" dirty="0"/>
              <a:t>a </a:t>
            </a:r>
            <a:r>
              <a:rPr lang="en-US" altLang="zh-TW" sz="2000" b="1" dirty="0"/>
              <a:t>song</a:t>
            </a:r>
            <a:r>
              <a:rPr lang="en-US" altLang="zh-TW" sz="2000" dirty="0"/>
              <a:t> named </a:t>
            </a:r>
            <a:r>
              <a:rPr lang="en-US" altLang="zh-TW" sz="2000" b="1" dirty="0" smtClean="0"/>
              <a:t>“</a:t>
            </a:r>
            <a:r>
              <a:rPr lang="en-US" altLang="zh-TW" sz="2000" b="1" dirty="0" err="1" smtClean="0"/>
              <a:t>jimi</a:t>
            </a:r>
            <a:r>
              <a:rPr lang="en-US" altLang="zh-TW" sz="2000" b="1" dirty="0" smtClean="0"/>
              <a:t> </a:t>
            </a:r>
            <a:r>
              <a:rPr lang="en-US" altLang="zh-TW" sz="2000" b="1" dirty="0" err="1" smtClean="0"/>
              <a:t>hendrix</a:t>
            </a:r>
            <a:r>
              <a:rPr lang="en-US" altLang="zh-TW" sz="2000" b="1" dirty="0" smtClean="0"/>
              <a:t>”</a:t>
            </a:r>
            <a:endParaRPr lang="en-US" altLang="zh-TW" dirty="0" smtClean="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271" y="1287052"/>
            <a:ext cx="40100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2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4</a:t>
            </a:fld>
            <a:endParaRPr lang="zh-TW" altLang="en-US"/>
          </a:p>
        </p:txBody>
      </p:sp>
      <p:sp>
        <p:nvSpPr>
          <p:cNvPr id="19" name="標題 1"/>
          <p:cNvSpPr>
            <a:spLocks noGrp="1"/>
          </p:cNvSpPr>
          <p:nvPr>
            <p:ph type="title"/>
          </p:nvPr>
        </p:nvSpPr>
        <p:spPr>
          <a:xfrm>
            <a:off x="395536" y="476672"/>
            <a:ext cx="8229600" cy="648072"/>
          </a:xfrm>
        </p:spPr>
        <p:txBody>
          <a:bodyPr>
            <a:normAutofit/>
          </a:bodyPr>
          <a:lstStyle/>
          <a:p>
            <a:r>
              <a:rPr lang="en-US" altLang="zh-TW" sz="2800" b="1" dirty="0" smtClean="0">
                <a:latin typeface="Arial Rounded MT Bold" pitchFamily="34" charset="0"/>
              </a:rPr>
              <a:t>Introduction - Motivation</a:t>
            </a:r>
            <a:endParaRPr lang="zh-TW" altLang="en-US" sz="2800" b="1" dirty="0">
              <a:latin typeface="Arial Rounded MT Bold" pitchFamily="34" charset="0"/>
            </a:endParaRPr>
          </a:p>
        </p:txBody>
      </p:sp>
      <p:sp>
        <p:nvSpPr>
          <p:cNvPr id="2" name="矩形 1"/>
          <p:cNvSpPr/>
          <p:nvPr/>
        </p:nvSpPr>
        <p:spPr>
          <a:xfrm>
            <a:off x="395536" y="3538751"/>
            <a:ext cx="8136904" cy="2862322"/>
          </a:xfrm>
          <a:prstGeom prst="rect">
            <a:avLst/>
          </a:prstGeom>
        </p:spPr>
        <p:txBody>
          <a:bodyPr wrap="square">
            <a:spAutoFit/>
          </a:bodyPr>
          <a:lstStyle/>
          <a:p>
            <a:pPr marL="342900" indent="-342900">
              <a:lnSpc>
                <a:spcPct val="125000"/>
              </a:lnSpc>
              <a:spcBef>
                <a:spcPts val="1200"/>
              </a:spcBef>
              <a:buFont typeface="Arial" pitchFamily="34" charset="0"/>
              <a:buChar char="•"/>
            </a:pPr>
            <a:r>
              <a:rPr lang="en-US" altLang="zh-TW" sz="2000" dirty="0" smtClean="0"/>
              <a:t>The </a:t>
            </a:r>
            <a:r>
              <a:rPr lang="en-US" altLang="zh-TW" sz="2000" dirty="0"/>
              <a:t>difficulty in mapping a keyword query to a formal interpretation lies in the inherent ambiguity in keyword </a:t>
            </a:r>
            <a:r>
              <a:rPr lang="en-US" altLang="zh-TW" sz="2000" dirty="0" smtClean="0"/>
              <a:t>queries</a:t>
            </a:r>
          </a:p>
          <a:p>
            <a:pPr marL="342900" indent="-342900">
              <a:lnSpc>
                <a:spcPct val="125000"/>
              </a:lnSpc>
              <a:spcBef>
                <a:spcPts val="1200"/>
              </a:spcBef>
              <a:buFont typeface="Arial" pitchFamily="34" charset="0"/>
              <a:buChar char="•"/>
            </a:pPr>
            <a:r>
              <a:rPr lang="en-US" altLang="zh-TW" sz="2000" dirty="0" smtClean="0"/>
              <a:t>Many </a:t>
            </a:r>
            <a:r>
              <a:rPr lang="en-US" altLang="zh-TW" sz="2000" dirty="0"/>
              <a:t>possible mappings query terms can have over very large reference data collections</a:t>
            </a:r>
            <a:r>
              <a:rPr lang="en-US" altLang="zh-TW" sz="2000" dirty="0" smtClean="0"/>
              <a:t>. </a:t>
            </a:r>
          </a:p>
          <a:p>
            <a:pPr marL="342900" indent="-342900">
              <a:spcBef>
                <a:spcPts val="1200"/>
              </a:spcBef>
              <a:buFont typeface="Arial" pitchFamily="34" charset="0"/>
              <a:buChar char="•"/>
            </a:pPr>
            <a:r>
              <a:rPr lang="en-US" altLang="zh-TW" sz="2000" dirty="0"/>
              <a:t>For example, the </a:t>
            </a:r>
            <a:r>
              <a:rPr lang="en-US" altLang="zh-TW" sz="2000" dirty="0" smtClean="0"/>
              <a:t>term “</a:t>
            </a:r>
            <a:r>
              <a:rPr lang="en-US" altLang="zh-TW" sz="2000" dirty="0" err="1" smtClean="0"/>
              <a:t>hendrix</a:t>
            </a:r>
            <a:r>
              <a:rPr lang="en-US" altLang="zh-TW" sz="2000" dirty="0" smtClean="0"/>
              <a:t>” </a:t>
            </a:r>
            <a:r>
              <a:rPr lang="en-US" altLang="zh-TW" sz="2000" dirty="0"/>
              <a:t>matches 68 data items in our data set, and the term </a:t>
            </a:r>
            <a:r>
              <a:rPr lang="en-US" altLang="zh-TW" sz="2000" dirty="0" smtClean="0"/>
              <a:t>“songs” </a:t>
            </a:r>
            <a:r>
              <a:rPr lang="en-US" altLang="zh-TW" sz="2000" dirty="0"/>
              <a:t>matches 4,219 items, and the term </a:t>
            </a:r>
            <a:r>
              <a:rPr lang="en-US" altLang="zh-TW" sz="2000" dirty="0" smtClean="0"/>
              <a:t>“by” matches 7,179 items</a:t>
            </a:r>
            <a:endParaRPr lang="zh-TW" altLang="en-US" sz="2000" dirty="0"/>
          </a:p>
        </p:txBody>
      </p:sp>
      <p:pic>
        <p:nvPicPr>
          <p:cNvPr id="9"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916832"/>
            <a:ext cx="201622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258613"/>
            <a:ext cx="1872208" cy="172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6271" y="1287052"/>
            <a:ext cx="40100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81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5</a:t>
            </a:fld>
            <a:endParaRPr lang="zh-TW" altLang="en-US"/>
          </a:p>
        </p:txBody>
      </p:sp>
      <p:sp>
        <p:nvSpPr>
          <p:cNvPr id="19" name="標題 1"/>
          <p:cNvSpPr>
            <a:spLocks noGrp="1"/>
          </p:cNvSpPr>
          <p:nvPr>
            <p:ph type="title"/>
          </p:nvPr>
        </p:nvSpPr>
        <p:spPr>
          <a:xfrm>
            <a:off x="395536" y="476672"/>
            <a:ext cx="8229600" cy="648072"/>
          </a:xfrm>
        </p:spPr>
        <p:txBody>
          <a:bodyPr>
            <a:normAutofit/>
          </a:bodyPr>
          <a:lstStyle/>
          <a:p>
            <a:r>
              <a:rPr lang="en-US" altLang="zh-TW" sz="2800" b="1" dirty="0" smtClean="0">
                <a:latin typeface="Arial Rounded MT Bold" pitchFamily="34" charset="0"/>
              </a:rPr>
              <a:t>Introduction - Overview</a:t>
            </a:r>
            <a:endParaRPr lang="zh-TW" altLang="en-US" sz="2800" b="1" dirty="0">
              <a:latin typeface="Arial Rounded MT Bol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892899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95536" y="5013176"/>
            <a:ext cx="8280920" cy="1747338"/>
          </a:xfrm>
          <a:prstGeom prst="rect">
            <a:avLst/>
          </a:prstGeom>
        </p:spPr>
        <p:txBody>
          <a:bodyPr wrap="square">
            <a:spAutoFit/>
          </a:bodyPr>
          <a:lstStyle/>
          <a:p>
            <a:pPr marL="285750" indent="-285750">
              <a:lnSpc>
                <a:spcPct val="125000"/>
              </a:lnSpc>
              <a:spcBef>
                <a:spcPts val="1200"/>
              </a:spcBef>
              <a:buFont typeface="Arial" pitchFamily="34" charset="0"/>
              <a:buChar char="•"/>
            </a:pPr>
            <a:r>
              <a:rPr lang="en-US" altLang="zh-TW" sz="2000" dirty="0"/>
              <a:t>The goal of semantic query understanding is to </a:t>
            </a:r>
            <a:r>
              <a:rPr lang="en-US" altLang="zh-TW" sz="2000" dirty="0" smtClean="0"/>
              <a:t>compute a </a:t>
            </a:r>
            <a:r>
              <a:rPr lang="en-US" altLang="zh-TW" sz="2000" dirty="0"/>
              <a:t>formal interpretation of an ambiguous information need</a:t>
            </a:r>
            <a:endParaRPr lang="en-US" altLang="zh-TW" sz="2000" dirty="0" smtClean="0"/>
          </a:p>
          <a:p>
            <a:pPr marL="285750" indent="-285750">
              <a:lnSpc>
                <a:spcPct val="125000"/>
              </a:lnSpc>
              <a:spcBef>
                <a:spcPts val="1200"/>
              </a:spcBef>
              <a:buFont typeface="Arial" pitchFamily="34" charset="0"/>
              <a:buChar char="•"/>
            </a:pPr>
            <a:r>
              <a:rPr lang="en-US" altLang="zh-TW" sz="2000" dirty="0" smtClean="0"/>
              <a:t>The </a:t>
            </a:r>
            <a:r>
              <a:rPr lang="en-US" altLang="zh-TW" sz="2000" dirty="0"/>
              <a:t>main focus of this paper is on the </a:t>
            </a:r>
            <a:r>
              <a:rPr lang="en-US" altLang="zh-TW" sz="2000" dirty="0" smtClean="0"/>
              <a:t>first </a:t>
            </a:r>
            <a:r>
              <a:rPr lang="en-US" altLang="zh-TW" sz="2000" dirty="0"/>
              <a:t>two </a:t>
            </a:r>
            <a:r>
              <a:rPr lang="en-US" altLang="zh-TW" sz="2000" dirty="0" smtClean="0"/>
              <a:t>steps, building </a:t>
            </a:r>
            <a:r>
              <a:rPr lang="en-US" altLang="zh-TW" sz="2000" dirty="0"/>
              <a:t>on existing methods to address </a:t>
            </a:r>
            <a:r>
              <a:rPr lang="en-US" altLang="zh-TW" sz="2000" dirty="0" smtClean="0"/>
              <a:t>the final </a:t>
            </a:r>
            <a:r>
              <a:rPr lang="en-US" altLang="zh-TW" sz="2000" dirty="0"/>
              <a:t>two steps</a:t>
            </a:r>
            <a:endParaRPr lang="zh-TW" altLang="en-US" sz="2000" dirty="0"/>
          </a:p>
        </p:txBody>
      </p:sp>
    </p:spTree>
    <p:extLst>
      <p:ext uri="{BB962C8B-B14F-4D97-AF65-F5344CB8AC3E}">
        <p14:creationId xmlns:p14="http://schemas.microsoft.com/office/powerpoint/2010/main" val="20570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990600"/>
          </a:xfrm>
        </p:spPr>
        <p:txBody>
          <a:bodyPr>
            <a:normAutofit/>
          </a:bodyPr>
          <a:lstStyle/>
          <a:p>
            <a:r>
              <a:rPr lang="en-US" altLang="zh-TW" sz="2800" b="1" dirty="0">
                <a:latin typeface="Arial Rounded MT Bold" pitchFamily="34" charset="0"/>
              </a:rPr>
              <a:t>Outline</a:t>
            </a:r>
            <a:endParaRPr lang="zh-TW" altLang="en-US" sz="2800" b="1" dirty="0">
              <a:latin typeface="Arial Rounded MT Bold" pitchFamily="34" charset="0"/>
            </a:endParaRPr>
          </a:p>
        </p:txBody>
      </p:sp>
      <p:sp>
        <p:nvSpPr>
          <p:cNvPr id="3" name="內容版面配置區 2"/>
          <p:cNvSpPr>
            <a:spLocks noGrp="1"/>
          </p:cNvSpPr>
          <p:nvPr>
            <p:ph idx="1"/>
          </p:nvPr>
        </p:nvSpPr>
        <p:spPr>
          <a:xfrm>
            <a:off x="179512" y="1484784"/>
            <a:ext cx="8892480" cy="5112568"/>
          </a:xfrm>
        </p:spPr>
        <p:txBody>
          <a:bodyPr>
            <a:normAutofit/>
          </a:bodyPr>
          <a:lstStyle/>
          <a:p>
            <a:r>
              <a:rPr lang="en-US" altLang="zh-TW" sz="2600" b="1" dirty="0">
                <a:solidFill>
                  <a:schemeClr val="bg1">
                    <a:lumMod val="65000"/>
                  </a:schemeClr>
                </a:solidFill>
                <a:latin typeface="Century Gothic" pitchFamily="34" charset="0"/>
              </a:rPr>
              <a:t>Introduction</a:t>
            </a:r>
          </a:p>
          <a:p>
            <a:r>
              <a:rPr lang="en-US" altLang="zh-TW" sz="2600" b="1" dirty="0">
                <a:latin typeface="Century Gothic" pitchFamily="34" charset="0"/>
              </a:rPr>
              <a:t>Query Segmentation &amp; Annotation</a:t>
            </a:r>
          </a:p>
          <a:p>
            <a:pPr lvl="1"/>
            <a:r>
              <a:rPr lang="en-US" altLang="zh-TW" sz="2200" b="1" dirty="0" smtClean="0">
                <a:solidFill>
                  <a:schemeClr val="bg1">
                    <a:lumMod val="65000"/>
                  </a:schemeClr>
                </a:solidFill>
                <a:latin typeface="Century Gothic" pitchFamily="34" charset="0"/>
              </a:rPr>
              <a:t>Baseline term classification</a:t>
            </a:r>
          </a:p>
          <a:p>
            <a:pPr lvl="1"/>
            <a:r>
              <a:rPr lang="en-US" altLang="zh-TW" sz="2200" b="1" dirty="0">
                <a:solidFill>
                  <a:schemeClr val="bg1">
                    <a:lumMod val="65000"/>
                  </a:schemeClr>
                </a:solidFill>
                <a:latin typeface="Century Gothic" pitchFamily="34" charset="0"/>
              </a:rPr>
              <a:t>CRF feature design</a:t>
            </a:r>
          </a:p>
          <a:p>
            <a:r>
              <a:rPr lang="en-US" altLang="zh-TW" sz="2600" b="1" dirty="0" smtClean="0">
                <a:solidFill>
                  <a:schemeClr val="bg1">
                    <a:lumMod val="65000"/>
                  </a:schemeClr>
                </a:solidFill>
                <a:latin typeface="Century Gothic" pitchFamily="34" charset="0"/>
              </a:rPr>
              <a:t>Structuring Annotated Queries</a:t>
            </a:r>
          </a:p>
          <a:p>
            <a:r>
              <a:rPr lang="en-US" altLang="zh-TW" sz="2600" b="1" dirty="0" smtClean="0">
                <a:solidFill>
                  <a:schemeClr val="bg1">
                    <a:lumMod val="65000"/>
                  </a:schemeClr>
                </a:solidFill>
                <a:latin typeface="Century Gothic" pitchFamily="34" charset="0"/>
              </a:rPr>
              <a:t>From Structures to KB Interpretations</a:t>
            </a:r>
          </a:p>
          <a:p>
            <a:r>
              <a:rPr lang="en-US" altLang="zh-TW" sz="2600" b="1" dirty="0" smtClean="0">
                <a:solidFill>
                  <a:schemeClr val="bg1">
                    <a:lumMod val="65000"/>
                  </a:schemeClr>
                </a:solidFill>
                <a:latin typeface="Century Gothic" pitchFamily="34" charset="0"/>
              </a:rPr>
              <a:t>Experiment</a:t>
            </a:r>
            <a:endParaRPr lang="en-US" altLang="zh-TW" sz="2600" b="1" dirty="0">
              <a:solidFill>
                <a:schemeClr val="bg1">
                  <a:lumMod val="65000"/>
                </a:schemeClr>
              </a:solidFill>
              <a:latin typeface="Century Gothic" pitchFamily="34" charset="0"/>
            </a:endParaRPr>
          </a:p>
          <a:p>
            <a:r>
              <a:rPr lang="en-US" altLang="zh-TW" sz="2600" b="1" dirty="0">
                <a:solidFill>
                  <a:schemeClr val="bg1">
                    <a:lumMod val="65000"/>
                  </a:schemeClr>
                </a:solidFill>
                <a:latin typeface="Century Gothic" pitchFamily="34" charset="0"/>
              </a:rPr>
              <a:t>Conclusion</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a:t>
            </a:fld>
            <a:endParaRPr lang="zh-TW" altLang="en-US"/>
          </a:p>
        </p:txBody>
      </p:sp>
    </p:spTree>
    <p:extLst>
      <p:ext uri="{BB962C8B-B14F-4D97-AF65-F5344CB8AC3E}">
        <p14:creationId xmlns:p14="http://schemas.microsoft.com/office/powerpoint/2010/main" val="1532041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7</a:t>
            </a:fld>
            <a:endParaRPr lang="zh-TW" altLang="en-US"/>
          </a:p>
        </p:txBody>
      </p:sp>
      <p:sp>
        <p:nvSpPr>
          <p:cNvPr id="8" name="標題 1"/>
          <p:cNvSpPr>
            <a:spLocks noGrp="1"/>
          </p:cNvSpPr>
          <p:nvPr>
            <p:ph type="title"/>
          </p:nvPr>
        </p:nvSpPr>
        <p:spPr>
          <a:xfrm>
            <a:off x="395536" y="476672"/>
            <a:ext cx="8229600" cy="648072"/>
          </a:xfrm>
        </p:spPr>
        <p:txBody>
          <a:bodyPr>
            <a:normAutofit/>
          </a:bodyPr>
          <a:lstStyle/>
          <a:p>
            <a:r>
              <a:rPr lang="en-US" altLang="zh-TW" sz="2800" b="1" dirty="0" smtClean="0">
                <a:latin typeface="Arial Rounded MT Bold" pitchFamily="34" charset="0"/>
              </a:rPr>
              <a:t>Query </a:t>
            </a:r>
            <a:r>
              <a:rPr lang="en-US" altLang="zh-TW" sz="2800" b="1" dirty="0">
                <a:latin typeface="Arial Rounded MT Bold" pitchFamily="34" charset="0"/>
              </a:rPr>
              <a:t>Segmentation &amp; Annotation</a:t>
            </a:r>
            <a:endParaRPr lang="zh-TW" altLang="en-US" sz="2800" b="1" dirty="0">
              <a:latin typeface="Arial Rounded MT Bold"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565785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68797" y="3296323"/>
            <a:ext cx="8379667" cy="3131627"/>
          </a:xfrm>
          <a:prstGeom prst="rect">
            <a:avLst/>
          </a:prstGeom>
        </p:spPr>
        <p:txBody>
          <a:bodyPr wrap="square">
            <a:spAutoFit/>
          </a:bodyPr>
          <a:lstStyle/>
          <a:p>
            <a:pPr marL="285750" indent="-285750">
              <a:lnSpc>
                <a:spcPct val="125000"/>
              </a:lnSpc>
              <a:buFont typeface="Arial" pitchFamily="34" charset="0"/>
              <a:buChar char="•"/>
            </a:pPr>
            <a:r>
              <a:rPr lang="en-US" altLang="zh-TW" sz="2200" dirty="0"/>
              <a:t>An algorithm that annotates keyword queries with </a:t>
            </a:r>
            <a:r>
              <a:rPr lang="en-US" altLang="zh-TW" sz="2200" dirty="0" smtClean="0"/>
              <a:t>semantic constructs </a:t>
            </a:r>
            <a:r>
              <a:rPr lang="en-US" altLang="zh-TW" sz="2200" dirty="0"/>
              <a:t>must solve both the segmentation problem </a:t>
            </a:r>
            <a:r>
              <a:rPr lang="en-US" altLang="zh-TW" sz="2200" dirty="0" smtClean="0"/>
              <a:t>and </a:t>
            </a:r>
            <a:r>
              <a:rPr lang="en-US" altLang="zh-TW" sz="2200" dirty="0"/>
              <a:t>the annotation problem. </a:t>
            </a:r>
            <a:endParaRPr lang="en-US" altLang="zh-TW" sz="2200" dirty="0" smtClean="0"/>
          </a:p>
          <a:p>
            <a:pPr marL="540000" lvl="1" indent="-342900">
              <a:lnSpc>
                <a:spcPct val="125000"/>
              </a:lnSpc>
              <a:spcBef>
                <a:spcPts val="600"/>
              </a:spcBef>
              <a:buFont typeface="Wingdings" pitchFamily="2" charset="2"/>
              <a:buChar char="Ø"/>
            </a:pPr>
            <a:r>
              <a:rPr lang="en-US" altLang="zh-TW" sz="2200" dirty="0"/>
              <a:t>Baseline term classification</a:t>
            </a:r>
          </a:p>
          <a:p>
            <a:pPr marL="540000" lvl="1" indent="-342900">
              <a:lnSpc>
                <a:spcPct val="125000"/>
              </a:lnSpc>
              <a:spcBef>
                <a:spcPts val="600"/>
              </a:spcBef>
              <a:buFont typeface="Wingdings" pitchFamily="2" charset="2"/>
              <a:buChar char="Ø"/>
            </a:pPr>
            <a:r>
              <a:rPr lang="en-US" altLang="zh-TW" sz="2200" dirty="0"/>
              <a:t>CRF feature design</a:t>
            </a:r>
          </a:p>
          <a:p>
            <a:pPr marL="285750" indent="-285750">
              <a:lnSpc>
                <a:spcPct val="125000"/>
              </a:lnSpc>
              <a:buFont typeface="Arial" pitchFamily="34" charset="0"/>
              <a:buChar char="•"/>
            </a:pPr>
            <a:endParaRPr lang="en-US" altLang="zh-TW" sz="2000" dirty="0"/>
          </a:p>
          <a:p>
            <a:pPr marL="285750" indent="-285750">
              <a:lnSpc>
                <a:spcPct val="125000"/>
              </a:lnSpc>
              <a:buFont typeface="Arial" pitchFamily="34" charset="0"/>
              <a:buChar char="•"/>
            </a:pPr>
            <a:endParaRPr lang="en-US" altLang="zh-TW"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95" y="2492896"/>
            <a:ext cx="56292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7"/>
          <p:cNvSpPr/>
          <p:nvPr/>
        </p:nvSpPr>
        <p:spPr>
          <a:xfrm>
            <a:off x="3635896" y="2845321"/>
            <a:ext cx="2304256" cy="374228"/>
          </a:xfrm>
          <a:prstGeom prst="rect">
            <a:avLst/>
          </a:prstGeom>
          <a:solidFill>
            <a:srgbClr val="FFF1C7">
              <a:alpha val="50196"/>
            </a:srgbClr>
          </a:solidFill>
          <a:ln/>
        </p:spPr>
        <p:style>
          <a:lnRef idx="2">
            <a:schemeClr val="accent3"/>
          </a:lnRef>
          <a:fillRef idx="1">
            <a:schemeClr val="lt1"/>
          </a:fillRef>
          <a:effectRef idx="0">
            <a:schemeClr val="accent3"/>
          </a:effectRef>
          <a:fontRef idx="minor">
            <a:schemeClr val="dk1"/>
          </a:fontRef>
        </p:style>
        <p:txBody>
          <a:bodyPr rtlCol="0" anchor="t" anchorCtr="0"/>
          <a:lstStyle/>
          <a:p>
            <a:pPr algn="ctr"/>
            <a:endParaRPr lang="en-US" sz="1000" dirty="0"/>
          </a:p>
        </p:txBody>
      </p:sp>
      <p:sp>
        <p:nvSpPr>
          <p:cNvPr id="9" name="矩形 8"/>
          <p:cNvSpPr/>
          <p:nvPr/>
        </p:nvSpPr>
        <p:spPr>
          <a:xfrm>
            <a:off x="5940152" y="2893935"/>
            <a:ext cx="1696298" cy="276999"/>
          </a:xfrm>
          <a:prstGeom prst="rect">
            <a:avLst/>
          </a:prstGeom>
        </p:spPr>
        <p:txBody>
          <a:bodyPr wrap="none">
            <a:spAutoFit/>
          </a:bodyPr>
          <a:lstStyle/>
          <a:p>
            <a:pPr algn="ctr"/>
            <a:r>
              <a:rPr lang="en-US" altLang="zh-TW" sz="1200" b="1" dirty="0" smtClean="0"/>
              <a:t>Semantic constructs</a:t>
            </a:r>
            <a:endParaRPr lang="en-US" altLang="zh-TW" sz="1200" b="1" dirty="0"/>
          </a:p>
        </p:txBody>
      </p:sp>
    </p:spTree>
    <p:extLst>
      <p:ext uri="{BB962C8B-B14F-4D97-AF65-F5344CB8AC3E}">
        <p14:creationId xmlns:p14="http://schemas.microsoft.com/office/powerpoint/2010/main" val="208193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990600"/>
          </a:xfrm>
        </p:spPr>
        <p:txBody>
          <a:bodyPr>
            <a:normAutofit/>
          </a:bodyPr>
          <a:lstStyle/>
          <a:p>
            <a:r>
              <a:rPr lang="en-US" altLang="zh-TW" sz="2800" b="1" dirty="0">
                <a:latin typeface="Arial Rounded MT Bold" pitchFamily="34" charset="0"/>
              </a:rPr>
              <a:t>Outline</a:t>
            </a:r>
            <a:endParaRPr lang="zh-TW" altLang="en-US" sz="2800" b="1" dirty="0">
              <a:latin typeface="Arial Rounded MT Bold" pitchFamily="34" charset="0"/>
            </a:endParaRPr>
          </a:p>
        </p:txBody>
      </p:sp>
      <p:sp>
        <p:nvSpPr>
          <p:cNvPr id="3" name="內容版面配置區 2"/>
          <p:cNvSpPr>
            <a:spLocks noGrp="1"/>
          </p:cNvSpPr>
          <p:nvPr>
            <p:ph idx="1"/>
          </p:nvPr>
        </p:nvSpPr>
        <p:spPr>
          <a:xfrm>
            <a:off x="179512" y="1484784"/>
            <a:ext cx="8892480" cy="5112568"/>
          </a:xfrm>
        </p:spPr>
        <p:txBody>
          <a:bodyPr>
            <a:normAutofit/>
          </a:bodyPr>
          <a:lstStyle/>
          <a:p>
            <a:r>
              <a:rPr lang="en-US" altLang="zh-TW" sz="2600" b="1" dirty="0">
                <a:solidFill>
                  <a:schemeClr val="bg1">
                    <a:lumMod val="65000"/>
                  </a:schemeClr>
                </a:solidFill>
                <a:latin typeface="Century Gothic" pitchFamily="34" charset="0"/>
              </a:rPr>
              <a:t>Introduction</a:t>
            </a:r>
          </a:p>
          <a:p>
            <a:r>
              <a:rPr lang="en-US" altLang="zh-TW" sz="2600" b="1" dirty="0">
                <a:latin typeface="Century Gothic" pitchFamily="34" charset="0"/>
              </a:rPr>
              <a:t>Query Segmentation &amp; Annotation</a:t>
            </a:r>
          </a:p>
          <a:p>
            <a:pPr lvl="1"/>
            <a:r>
              <a:rPr lang="en-US" altLang="zh-TW" sz="2200" b="1" dirty="0" smtClean="0">
                <a:latin typeface="Century Gothic" pitchFamily="34" charset="0"/>
              </a:rPr>
              <a:t>Baseline term classification</a:t>
            </a:r>
          </a:p>
          <a:p>
            <a:pPr lvl="1"/>
            <a:r>
              <a:rPr lang="en-US" altLang="zh-TW" sz="2200" b="1" dirty="0">
                <a:solidFill>
                  <a:schemeClr val="bg1">
                    <a:lumMod val="65000"/>
                  </a:schemeClr>
                </a:solidFill>
                <a:latin typeface="Century Gothic" pitchFamily="34" charset="0"/>
              </a:rPr>
              <a:t>CRF feature design</a:t>
            </a:r>
          </a:p>
          <a:p>
            <a:r>
              <a:rPr lang="en-US" altLang="zh-TW" sz="2600" b="1" dirty="0" smtClean="0">
                <a:solidFill>
                  <a:schemeClr val="bg1">
                    <a:lumMod val="65000"/>
                  </a:schemeClr>
                </a:solidFill>
                <a:latin typeface="Century Gothic" pitchFamily="34" charset="0"/>
              </a:rPr>
              <a:t>Structuring Annotated Queries</a:t>
            </a:r>
          </a:p>
          <a:p>
            <a:r>
              <a:rPr lang="en-US" altLang="zh-TW" sz="2600" b="1" dirty="0" smtClean="0">
                <a:solidFill>
                  <a:schemeClr val="bg1">
                    <a:lumMod val="65000"/>
                  </a:schemeClr>
                </a:solidFill>
                <a:latin typeface="Century Gothic" pitchFamily="34" charset="0"/>
              </a:rPr>
              <a:t>From Structures to KB Interpretations</a:t>
            </a:r>
          </a:p>
          <a:p>
            <a:r>
              <a:rPr lang="en-US" altLang="zh-TW" sz="2600" b="1" dirty="0" smtClean="0">
                <a:solidFill>
                  <a:schemeClr val="bg1">
                    <a:lumMod val="65000"/>
                  </a:schemeClr>
                </a:solidFill>
                <a:latin typeface="Century Gothic" pitchFamily="34" charset="0"/>
              </a:rPr>
              <a:t>Experiment</a:t>
            </a:r>
            <a:endParaRPr lang="en-US" altLang="zh-TW" sz="2600" b="1" dirty="0">
              <a:solidFill>
                <a:schemeClr val="bg1">
                  <a:lumMod val="65000"/>
                </a:schemeClr>
              </a:solidFill>
              <a:latin typeface="Century Gothic" pitchFamily="34" charset="0"/>
            </a:endParaRPr>
          </a:p>
          <a:p>
            <a:r>
              <a:rPr lang="en-US" altLang="zh-TW" sz="2600" b="1" dirty="0">
                <a:solidFill>
                  <a:schemeClr val="bg1">
                    <a:lumMod val="65000"/>
                  </a:schemeClr>
                </a:solidFill>
                <a:latin typeface="Century Gothic" pitchFamily="34" charset="0"/>
              </a:rPr>
              <a:t>Conclusion</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8</a:t>
            </a:fld>
            <a:endParaRPr lang="zh-TW" altLang="en-US"/>
          </a:p>
        </p:txBody>
      </p:sp>
    </p:spTree>
    <p:extLst>
      <p:ext uri="{BB962C8B-B14F-4D97-AF65-F5344CB8AC3E}">
        <p14:creationId xmlns:p14="http://schemas.microsoft.com/office/powerpoint/2010/main" val="2934518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18063" y="1988840"/>
            <a:ext cx="2952328" cy="504056"/>
          </a:xfrm>
          <a:prstGeom prst="rect">
            <a:avLst/>
          </a:prstGeom>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9</a:t>
            </a:fld>
            <a:endParaRPr lang="zh-TW" altLang="en-US"/>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858097"/>
            <a:ext cx="73723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標題 1"/>
          <p:cNvSpPr>
            <a:spLocks noGrp="1"/>
          </p:cNvSpPr>
          <p:nvPr>
            <p:ph type="title"/>
          </p:nvPr>
        </p:nvSpPr>
        <p:spPr>
          <a:xfrm>
            <a:off x="323528" y="476672"/>
            <a:ext cx="8229600" cy="648072"/>
          </a:xfrm>
        </p:spPr>
        <p:txBody>
          <a:bodyPr>
            <a:normAutofit/>
          </a:bodyPr>
          <a:lstStyle/>
          <a:p>
            <a:r>
              <a:rPr lang="en-US" altLang="zh-TW" sz="2800" b="1" dirty="0" smtClean="0">
                <a:latin typeface="Arial Rounded MT Bold" pitchFamily="34" charset="0"/>
              </a:rPr>
              <a:t>Baseline – term classification</a:t>
            </a:r>
            <a:endParaRPr lang="zh-TW" altLang="en-US" sz="2800" b="1" dirty="0">
              <a:latin typeface="Arial Rounded MT Bold" pitchFamily="34" charset="0"/>
            </a:endParaRPr>
          </a:p>
        </p:txBody>
      </p:sp>
      <mc:AlternateContent xmlns:mc="http://schemas.openxmlformats.org/markup-compatibility/2006" xmlns:a14="http://schemas.microsoft.com/office/drawing/2010/main">
        <mc:Choice Requires="a14">
          <p:sp>
            <p:nvSpPr>
              <p:cNvPr id="7" name="矩形 6"/>
              <p:cNvSpPr/>
              <p:nvPr/>
            </p:nvSpPr>
            <p:spPr>
              <a:xfrm>
                <a:off x="203194" y="1134611"/>
                <a:ext cx="8833302" cy="3662541"/>
              </a:xfrm>
              <a:prstGeom prst="rect">
                <a:avLst/>
              </a:prstGeom>
            </p:spPr>
            <p:txBody>
              <a:bodyPr wrap="square">
                <a:spAutoFit/>
              </a:bodyPr>
              <a:lstStyle/>
              <a:p>
                <a:pPr marL="285750" indent="-285750">
                  <a:lnSpc>
                    <a:spcPct val="120000"/>
                  </a:lnSpc>
                  <a:spcBef>
                    <a:spcPts val="1200"/>
                  </a:spcBef>
                  <a:buFont typeface="Arial" pitchFamily="34" charset="0"/>
                  <a:buChar char="•"/>
                </a:pPr>
                <a:r>
                  <a:rPr lang="en-US" altLang="zh-TW" sz="2000" dirty="0" smtClean="0"/>
                  <a:t>Segment </a:t>
                </a:r>
                <a:r>
                  <a:rPr lang="en-US" altLang="zh-TW" sz="2000" dirty="0"/>
                  <a:t>the query by joining any adjacent terms sharing the same semantic </a:t>
                </a:r>
                <a:r>
                  <a:rPr lang="en-US" altLang="zh-TW" sz="2000" dirty="0" smtClean="0"/>
                  <a:t>construct (                                )</a:t>
                </a:r>
              </a:p>
              <a:p>
                <a:pPr>
                  <a:lnSpc>
                    <a:spcPct val="120000"/>
                  </a:lnSpc>
                  <a:spcBef>
                    <a:spcPts val="1200"/>
                  </a:spcBef>
                </a:pPr>
                <a:r>
                  <a:rPr lang="en-US" altLang="zh-TW" sz="2000" dirty="0"/>
                  <a:t> </a:t>
                </a:r>
                <a:r>
                  <a:rPr lang="en-US" altLang="zh-TW" sz="2000" dirty="0" smtClean="0"/>
                  <a:t>   EX</a:t>
                </a:r>
                <a:r>
                  <a:rPr lang="zh-TW" altLang="en-US" sz="2000" dirty="0" smtClean="0"/>
                  <a:t>：</a:t>
                </a:r>
                <a14:m>
                  <m:oMath xmlns:m="http://schemas.openxmlformats.org/officeDocument/2006/math">
                    <m:r>
                      <a:rPr lang="en-US" altLang="zh-TW" sz="2000" b="0" i="0" smtClean="0">
                        <a:latin typeface="Cambria Math"/>
                      </a:rPr>
                      <m:t>"</m:t>
                    </m:r>
                    <m:r>
                      <m:rPr>
                        <m:sty m:val="p"/>
                      </m:rPr>
                      <a:rPr lang="en-US" altLang="zh-TW" sz="2000" b="0" i="0" smtClean="0">
                        <a:latin typeface="Cambria Math"/>
                      </a:rPr>
                      <m:t>s</m:t>
                    </m:r>
                    <m:r>
                      <a:rPr lang="en-US" altLang="zh-TW" sz="2000" b="0" i="1" smtClean="0">
                        <a:latin typeface="Cambria Math"/>
                      </a:rPr>
                      <m:t>𝑜𝑛𝑔𝑠</m:t>
                    </m:r>
                    <m:r>
                      <a:rPr lang="en-US" altLang="zh-TW" sz="2000" b="0" i="1" smtClean="0">
                        <a:latin typeface="Cambria Math"/>
                      </a:rPr>
                      <m:t>":</m:t>
                    </m:r>
                    <m:r>
                      <a:rPr lang="en-US" altLang="zh-TW" sz="2000" b="0" i="1" smtClean="0">
                        <a:latin typeface="Cambria Math"/>
                      </a:rPr>
                      <m:t>𝑡𝑦𝑝𝑒</m:t>
                    </m:r>
                    <m:r>
                      <a:rPr lang="en-US" altLang="zh-TW" sz="2000" b="0" i="1" smtClean="0">
                        <a:latin typeface="Cambria Math"/>
                      </a:rPr>
                      <m:t>  "</m:t>
                    </m:r>
                    <m:r>
                      <m:rPr>
                        <m:nor/>
                      </m:rPr>
                      <a:rPr lang="en-US" altLang="zh-TW" sz="2000" b="0" i="0" smtClean="0">
                        <a:latin typeface="Cambria Math"/>
                      </a:rPr>
                      <m:t>by</m:t>
                    </m:r>
                    <m:r>
                      <a:rPr lang="en-US" altLang="zh-TW" sz="2000" b="0" i="1" smtClean="0">
                        <a:latin typeface="Cambria Math"/>
                      </a:rPr>
                      <m:t>":</m:t>
                    </m:r>
                    <m:r>
                      <a:rPr lang="en-US" altLang="zh-TW" sz="2000" b="0" i="1" smtClean="0">
                        <a:latin typeface="Cambria Math"/>
                      </a:rPr>
                      <m:t>𝑟𝑒𝑙</m:t>
                    </m:r>
                    <m:r>
                      <a:rPr lang="en-US" altLang="zh-TW" sz="2000" b="0" i="1" smtClean="0">
                        <a:latin typeface="Cambria Math"/>
                      </a:rPr>
                      <m:t>  "</m:t>
                    </m:r>
                    <m:r>
                      <a:rPr lang="en-US" altLang="zh-TW" sz="2000" b="0" i="1" smtClean="0">
                        <a:latin typeface="Cambria Math"/>
                      </a:rPr>
                      <m:t>𝑗𝑖𝑚𝑖</m:t>
                    </m:r>
                    <m:r>
                      <a:rPr lang="en-US" altLang="zh-TW" sz="2000" b="0" i="1" smtClean="0">
                        <a:latin typeface="Cambria Math"/>
                      </a:rPr>
                      <m:t>":</m:t>
                    </m:r>
                    <m:r>
                      <a:rPr lang="en-US" altLang="zh-TW" sz="2000" b="0" i="1" smtClean="0">
                        <a:latin typeface="Cambria Math"/>
                      </a:rPr>
                      <m:t>𝑒𝑛𝑡</m:t>
                    </m:r>
                    <m:r>
                      <a:rPr lang="en-US" altLang="zh-TW" sz="2000" b="0" i="1" smtClean="0">
                        <a:latin typeface="Cambria Math"/>
                      </a:rPr>
                      <m:t> "</m:t>
                    </m:r>
                    <m:r>
                      <a:rPr lang="en-US" altLang="zh-TW" sz="2000" b="0" i="1" smtClean="0">
                        <a:latin typeface="Cambria Math"/>
                      </a:rPr>
                      <m:t>h𝑒𝑛𝑑𝑟𝑖𝑥</m:t>
                    </m:r>
                    <m:r>
                      <a:rPr lang="en-US" altLang="zh-TW" sz="2000" b="0" i="1" smtClean="0">
                        <a:latin typeface="Cambria Math"/>
                      </a:rPr>
                      <m:t>":</m:t>
                    </m:r>
                    <m:r>
                      <a:rPr lang="en-US" altLang="zh-TW" sz="2000" b="0" i="1" smtClean="0">
                        <a:latin typeface="Cambria Math"/>
                      </a:rPr>
                      <m:t>𝑒𝑛𝑡</m:t>
                    </m:r>
                  </m:oMath>
                </a14:m>
                <a:endParaRPr lang="en-US" altLang="zh-TW" sz="2000" dirty="0" smtClean="0"/>
              </a:p>
              <a:p>
                <a:pPr>
                  <a:lnSpc>
                    <a:spcPct val="120000"/>
                  </a:lnSpc>
                  <a:spcBef>
                    <a:spcPts val="1200"/>
                  </a:spcBef>
                </a:pPr>
                <a:r>
                  <a:rPr lang="en-US" altLang="zh-TW" sz="2000" dirty="0" smtClean="0"/>
                  <a:t>             </a:t>
                </a:r>
                <a14:m>
                  <m:oMath xmlns:m="http://schemas.openxmlformats.org/officeDocument/2006/math">
                    <m:r>
                      <a:rPr lang="en-US" altLang="zh-TW" sz="2000">
                        <a:latin typeface="Cambria Math"/>
                      </a:rPr>
                      <m:t>"</m:t>
                    </m:r>
                    <m:r>
                      <m:rPr>
                        <m:sty m:val="p"/>
                      </m:rPr>
                      <a:rPr lang="en-US" altLang="zh-TW" sz="2000">
                        <a:latin typeface="Cambria Math"/>
                      </a:rPr>
                      <m:t>s</m:t>
                    </m:r>
                    <m:r>
                      <a:rPr lang="en-US" altLang="zh-TW" sz="2000" i="1">
                        <a:latin typeface="Cambria Math"/>
                      </a:rPr>
                      <m:t>𝑜𝑛𝑔𝑠</m:t>
                    </m:r>
                    <m:r>
                      <a:rPr lang="en-US" altLang="zh-TW" sz="2000" i="1">
                        <a:latin typeface="Cambria Math"/>
                      </a:rPr>
                      <m:t>":</m:t>
                    </m:r>
                    <m:r>
                      <a:rPr lang="en-US" altLang="zh-TW" sz="2000" i="1">
                        <a:latin typeface="Cambria Math"/>
                      </a:rPr>
                      <m:t>𝑡𝑦𝑝𝑒</m:t>
                    </m:r>
                    <m:r>
                      <a:rPr lang="en-US" altLang="zh-TW" sz="2000" i="1">
                        <a:latin typeface="Cambria Math"/>
                      </a:rPr>
                      <m:t>  "</m:t>
                    </m:r>
                    <m:r>
                      <m:rPr>
                        <m:nor/>
                      </m:rPr>
                      <a:rPr lang="en-US" altLang="zh-TW" sz="2000">
                        <a:latin typeface="Cambria Math"/>
                      </a:rPr>
                      <m:t>by</m:t>
                    </m:r>
                    <m:r>
                      <a:rPr lang="en-US" altLang="zh-TW" sz="2000" i="1">
                        <a:latin typeface="Cambria Math"/>
                      </a:rPr>
                      <m:t>":</m:t>
                    </m:r>
                    <m:r>
                      <a:rPr lang="en-US" altLang="zh-TW" sz="2000" i="1">
                        <a:latin typeface="Cambria Math"/>
                      </a:rPr>
                      <m:t>𝑟𝑒𝑙</m:t>
                    </m:r>
                    <m:r>
                      <a:rPr lang="en-US" altLang="zh-TW" sz="2000" i="1">
                        <a:latin typeface="Cambria Math"/>
                      </a:rPr>
                      <m:t>  "</m:t>
                    </m:r>
                    <m:r>
                      <a:rPr lang="en-US" altLang="zh-TW" sz="2000" i="1">
                        <a:latin typeface="Cambria Math"/>
                      </a:rPr>
                      <m:t>𝑗𝑖𝑚𝑖</m:t>
                    </m:r>
                    <m:r>
                      <a:rPr lang="en-US" altLang="zh-TW" sz="2000" b="0" i="1" smtClean="0">
                        <a:latin typeface="Cambria Math"/>
                      </a:rPr>
                      <m:t> </m:t>
                    </m:r>
                    <m:r>
                      <a:rPr lang="en-US" altLang="zh-TW" sz="2000" i="1">
                        <a:latin typeface="Cambria Math"/>
                      </a:rPr>
                      <m:t>h𝑒𝑛𝑑𝑟𝑖𝑥</m:t>
                    </m:r>
                    <m:r>
                      <a:rPr lang="en-US" altLang="zh-TW" sz="2000" i="1">
                        <a:latin typeface="Cambria Math"/>
                      </a:rPr>
                      <m:t>":</m:t>
                    </m:r>
                    <m:r>
                      <a:rPr lang="en-US" altLang="zh-TW" sz="2000" i="1">
                        <a:latin typeface="Cambria Math"/>
                      </a:rPr>
                      <m:t>𝑒𝑛𝑡</m:t>
                    </m:r>
                  </m:oMath>
                </a14:m>
                <a:endParaRPr lang="en-US" altLang="zh-TW" sz="2000" dirty="0" smtClean="0"/>
              </a:p>
              <a:p>
                <a:pPr marL="285750" indent="-285750">
                  <a:lnSpc>
                    <a:spcPct val="120000"/>
                  </a:lnSpc>
                  <a:spcBef>
                    <a:spcPts val="1200"/>
                  </a:spcBef>
                  <a:buFont typeface="Arial" pitchFamily="34" charset="0"/>
                  <a:buChar char="•"/>
                </a:pPr>
                <a:r>
                  <a:rPr lang="en-US" altLang="zh-TW" sz="2000" dirty="0"/>
                  <a:t>Aims to exploit the relationship between part-of-speech tags and semantic constructs by using a term's part-of-speech as a proxy for the term</a:t>
                </a:r>
                <a:r>
                  <a:rPr lang="en-US" altLang="zh-TW" sz="2000" dirty="0" smtClean="0"/>
                  <a:t>.</a:t>
                </a:r>
              </a:p>
              <a:p>
                <a:pPr marL="285750" indent="-285750">
                  <a:lnSpc>
                    <a:spcPct val="120000"/>
                  </a:lnSpc>
                  <a:spcBef>
                    <a:spcPts val="1200"/>
                  </a:spcBef>
                  <a:buFont typeface="Arial" pitchFamily="34" charset="0"/>
                  <a:buChar char="•"/>
                </a:pPr>
                <a:r>
                  <a:rPr lang="en-US" altLang="zh-TW" sz="2000" dirty="0" smtClean="0"/>
                  <a:t>Modeling </a:t>
                </a:r>
                <a:r>
                  <a:rPr lang="en-US" altLang="zh-TW" sz="2000" dirty="0"/>
                  <a:t>an annotated query log as set of triples L </a:t>
                </a:r>
                <a:r>
                  <a:rPr lang="en-US" altLang="zh-TW" sz="2000" dirty="0" smtClean="0"/>
                  <a:t>=                   .      (</a:t>
                </a:r>
                <a:r>
                  <a:rPr lang="en-US" altLang="zh-TW" sz="2000" dirty="0"/>
                  <a:t>Yahoo! Academic Relations</a:t>
                </a:r>
                <a:r>
                  <a:rPr lang="en-US" altLang="zh-TW" sz="2000" dirty="0" smtClean="0"/>
                  <a:t>.  </a:t>
                </a:r>
                <a:r>
                  <a:rPr lang="en-US" altLang="zh-TW" sz="2000" dirty="0" smtClean="0">
                    <a:hlinkClick r:id="rId4" action="ppaction://hlinkfile"/>
                  </a:rPr>
                  <a:t>L13 </a:t>
                </a:r>
                <a:r>
                  <a:rPr lang="en-US" altLang="zh-TW" sz="2000" dirty="0">
                    <a:hlinkClick r:id="rId4" action="ppaction://hlinkfile"/>
                  </a:rPr>
                  <a:t>- Yahoo! Search Query Tiny Sample</a:t>
                </a:r>
                <a:r>
                  <a:rPr lang="en-US" altLang="zh-TW" sz="2000" dirty="0" smtClean="0">
                    <a:hlinkClick r:id="rId4" action="ppaction://hlinkfile"/>
                  </a:rPr>
                  <a:t>.</a:t>
                </a:r>
                <a:r>
                  <a:rPr lang="en-US" altLang="zh-TW" sz="2000" dirty="0" smtClean="0"/>
                  <a:t> )</a:t>
                </a:r>
              </a:p>
            </p:txBody>
          </p:sp>
        </mc:Choice>
        <mc:Fallback xmlns="">
          <p:sp>
            <p:nvSpPr>
              <p:cNvPr id="7" name="矩形 6"/>
              <p:cNvSpPr>
                <a:spLocks noRot="1" noChangeAspect="1" noMove="1" noResize="1" noEditPoints="1" noAdjustHandles="1" noChangeArrowheads="1" noChangeShapeType="1" noTextEdit="1"/>
              </p:cNvSpPr>
              <p:nvPr/>
            </p:nvSpPr>
            <p:spPr>
              <a:xfrm>
                <a:off x="203194" y="1134611"/>
                <a:ext cx="8833302" cy="3662541"/>
              </a:xfrm>
              <a:prstGeom prst="rect">
                <a:avLst/>
              </a:prstGeom>
              <a:blipFill rotWithShape="1">
                <a:blip r:embed="rId5"/>
                <a:stretch>
                  <a:fillRect l="-552" r="-897" b="-1165"/>
                </a:stretch>
              </a:blipFill>
            </p:spPr>
            <p:txBody>
              <a:bodyPr/>
              <a:lstStyle/>
              <a:p>
                <a:r>
                  <a:rPr lang="zh-TW" altLang="en-US">
                    <a:noFill/>
                  </a:rPr>
                  <a:t> </a:t>
                </a:r>
              </a:p>
            </p:txBody>
          </p:sp>
        </mc:Fallback>
      </mc:AlternateContent>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0391" y="3963536"/>
            <a:ext cx="1224137" cy="30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1586597"/>
            <a:ext cx="21526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4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晰度">
  <a:themeElements>
    <a:clrScheme name="茅草">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28498</TotalTime>
  <Words>1354</Words>
  <Application>Microsoft Office PowerPoint</Application>
  <PresentationFormat>如螢幕大小 (4:3)</PresentationFormat>
  <Paragraphs>202</Paragraphs>
  <Slides>27</Slides>
  <Notes>6</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清晰度</vt:lpstr>
      <vt:lpstr>PowerPoint 簡報</vt:lpstr>
      <vt:lpstr>Outline</vt:lpstr>
      <vt:lpstr>Introduction - Motivation</vt:lpstr>
      <vt:lpstr>Introduction - Motivation</vt:lpstr>
      <vt:lpstr>Introduction - Overview</vt:lpstr>
      <vt:lpstr>Outline</vt:lpstr>
      <vt:lpstr>Query Segmentation &amp; Annotation</vt:lpstr>
      <vt:lpstr>Outline</vt:lpstr>
      <vt:lpstr>Baseline – term classification</vt:lpstr>
      <vt:lpstr>Baseline – term classification</vt:lpstr>
      <vt:lpstr>Baseline – term classification</vt:lpstr>
      <vt:lpstr>Outline</vt:lpstr>
      <vt:lpstr>CRF model</vt:lpstr>
      <vt:lpstr>CRF model</vt:lpstr>
      <vt:lpstr>Outline</vt:lpstr>
      <vt:lpstr>Structuring Annotated Queries</vt:lpstr>
      <vt:lpstr>Structuring Annotated Queries</vt:lpstr>
      <vt:lpstr>Outline</vt:lpstr>
      <vt:lpstr>From Structures to KB Interpretations</vt:lpstr>
      <vt:lpstr>From Structures to KB Interpretations</vt:lpstr>
      <vt:lpstr>Outline</vt:lpstr>
      <vt:lpstr>Experiment</vt:lpstr>
      <vt:lpstr>Experiment</vt:lpstr>
      <vt:lpstr>Experiment</vt:lpstr>
      <vt:lpstr>Experiment</vt:lpstr>
      <vt:lpstr>Outline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Personalized Recommendation Via Integrated Diffusion On User-item-tag Tripartite Graphs</dc:title>
  <dc:creator>Miks</dc:creator>
  <cp:lastModifiedBy>michael</cp:lastModifiedBy>
  <cp:revision>2289</cp:revision>
  <cp:lastPrinted>2012-12-20T00:44:33Z</cp:lastPrinted>
  <dcterms:created xsi:type="dcterms:W3CDTF">2011-06-14T10:57:34Z</dcterms:created>
  <dcterms:modified xsi:type="dcterms:W3CDTF">2013-03-18T06:11:37Z</dcterms:modified>
</cp:coreProperties>
</file>